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5"/>
  </p:notesMasterIdLst>
  <p:sldIdLst>
    <p:sldId id="297" r:id="rId3"/>
    <p:sldId id="300" r:id="rId4"/>
    <p:sldId id="264" r:id="rId5"/>
    <p:sldId id="298" r:id="rId6"/>
    <p:sldId id="299" r:id="rId7"/>
    <p:sldId id="301" r:id="rId8"/>
    <p:sldId id="334" r:id="rId9"/>
    <p:sldId id="331" r:id="rId10"/>
    <p:sldId id="332" r:id="rId11"/>
    <p:sldId id="335" r:id="rId12"/>
    <p:sldId id="333" r:id="rId13"/>
    <p:sldId id="336" r:id="rId14"/>
    <p:sldId id="337" r:id="rId15"/>
    <p:sldId id="309" r:id="rId16"/>
    <p:sldId id="308" r:id="rId17"/>
    <p:sldId id="302" r:id="rId18"/>
    <p:sldId id="303" r:id="rId19"/>
    <p:sldId id="269" r:id="rId20"/>
    <p:sldId id="310" r:id="rId21"/>
    <p:sldId id="304" r:id="rId22"/>
    <p:sldId id="277" r:id="rId23"/>
    <p:sldId id="339" r:id="rId24"/>
    <p:sldId id="312" r:id="rId25"/>
    <p:sldId id="307" r:id="rId26"/>
    <p:sldId id="278" r:id="rId27"/>
    <p:sldId id="279" r:id="rId28"/>
    <p:sldId id="340" r:id="rId29"/>
    <p:sldId id="341" r:id="rId30"/>
    <p:sldId id="306" r:id="rId31"/>
    <p:sldId id="313" r:id="rId32"/>
    <p:sldId id="338" r:id="rId33"/>
    <p:sldId id="314" r:id="rId34"/>
    <p:sldId id="344" r:id="rId35"/>
    <p:sldId id="315" r:id="rId36"/>
    <p:sldId id="286" r:id="rId37"/>
    <p:sldId id="316" r:id="rId38"/>
    <p:sldId id="317" r:id="rId39"/>
    <p:sldId id="318" r:id="rId40"/>
    <p:sldId id="319" r:id="rId41"/>
    <p:sldId id="320" r:id="rId42"/>
    <p:sldId id="329" r:id="rId43"/>
    <p:sldId id="321" r:id="rId44"/>
    <p:sldId id="322" r:id="rId45"/>
    <p:sldId id="323" r:id="rId46"/>
    <p:sldId id="325" r:id="rId47"/>
    <p:sldId id="327" r:id="rId48"/>
    <p:sldId id="328" r:id="rId49"/>
    <p:sldId id="345" r:id="rId50"/>
    <p:sldId id="262" r:id="rId51"/>
    <p:sldId id="330" r:id="rId52"/>
    <p:sldId id="263" r:id="rId53"/>
    <p:sldId id="29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2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12" autoAdjust="0"/>
  </p:normalViewPr>
  <p:slideViewPr>
    <p:cSldViewPr snapToGrid="0" snapToObjects="1">
      <p:cViewPr varScale="1">
        <p:scale>
          <a:sx n="58" d="100"/>
          <a:sy n="58" d="100"/>
        </p:scale>
        <p:origin x="-168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E0712-3359-BA46-BE04-9A520BDD23F4}" type="datetimeFigureOut">
              <a:rPr lang="en-US" smtClean="0"/>
              <a:t>4/24/15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ECBDE0-9619-4245-B295-DD5FA0F8FB46}" type="slidenum">
              <a:rPr lang="en-US" smtClean="0"/>
              <a:t>‹#›</a:t>
            </a:fld>
            <a:endParaRPr lang="en-US"/>
          </a:p>
        </p:txBody>
      </p:sp>
    </p:spTree>
    <p:extLst>
      <p:ext uri="{BB962C8B-B14F-4D97-AF65-F5344CB8AC3E}">
        <p14:creationId xmlns:p14="http://schemas.microsoft.com/office/powerpoint/2010/main" val="1304124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Unity_Technologies</a:t>
            </a:r>
            <a:endParaRPr lang="en-US" dirty="0" smtClean="0"/>
          </a:p>
          <a:p>
            <a:r>
              <a:rPr lang="en-US" dirty="0" smtClean="0"/>
              <a:t>Unity Technologies was founded in 2004 by David </a:t>
            </a:r>
            <a:r>
              <a:rPr lang="en-US" dirty="0" err="1" smtClean="0"/>
              <a:t>Helgason</a:t>
            </a:r>
            <a:r>
              <a:rPr lang="en-US" dirty="0" smtClean="0"/>
              <a:t> (CEO), Nicholas Francis (CCO), and Joachim Ante (CTO) in Copenhagen, Denmark</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2</a:t>
            </a:fld>
            <a:endParaRPr lang="en-US"/>
          </a:p>
        </p:txBody>
      </p:sp>
    </p:spTree>
    <p:extLst>
      <p:ext uri="{BB962C8B-B14F-4D97-AF65-F5344CB8AC3E}">
        <p14:creationId xmlns:p14="http://schemas.microsoft.com/office/powerpoint/2010/main" val="349451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http://blogs.unity3d.com/2014/02/27/how-do-we-use-code-coverage-for-unity/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Arial" panose="020B0604020202020204" pitchFamily="34" charset="0"/>
              </a:rPr>
              <a:t>We are now able to get C++ code coverage for all test suites when running on Windows.  This means we are able to see exactly what parts of the C++ codebase our test suites are hitting. We will use this information to make our test suites more effective and efficient, but we will also use it as input when planning our manual testing efforts.</a:t>
            </a:r>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42</a:t>
            </a:fld>
            <a:endParaRPr lang="en-US"/>
          </a:p>
        </p:txBody>
      </p:sp>
    </p:spTree>
    <p:extLst>
      <p:ext uri="{BB962C8B-B14F-4D97-AF65-F5344CB8AC3E}">
        <p14:creationId xmlns:p14="http://schemas.microsoft.com/office/powerpoint/2010/main" val="384940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Testing is gathering information</a:t>
            </a:r>
            <a:r>
              <a:rPr lang="en-US" baseline="0" dirty="0" smtClean="0"/>
              <a:t> with an intention to do something about it!</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49</a:t>
            </a:fld>
            <a:endParaRPr lang="en-US"/>
          </a:p>
        </p:txBody>
      </p:sp>
    </p:spTree>
    <p:extLst>
      <p:ext uri="{BB962C8B-B14F-4D97-AF65-F5344CB8AC3E}">
        <p14:creationId xmlns:p14="http://schemas.microsoft.com/office/powerpoint/2010/main" val="131468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pPr lvl="0"/>
            <a:endParaRPr/>
          </a:p>
        </p:txBody>
      </p:sp>
      <p:sp>
        <p:nvSpPr>
          <p:cNvPr id="462" name="Shape 462"/>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mn-lt"/>
                <a:ea typeface="Calibri"/>
                <a:cs typeface="Calibri"/>
                <a:sym typeface="Calibri"/>
              </a:rPr>
              <a:t>http://</a:t>
            </a:r>
            <a:r>
              <a:rPr lang="en-US" sz="1200" dirty="0" err="1" smtClean="0">
                <a:latin typeface="+mn-lt"/>
                <a:ea typeface="Calibri"/>
                <a:cs typeface="Calibri"/>
                <a:sym typeface="Calibri"/>
              </a:rPr>
              <a:t>www.ambrosiasw.com</a:t>
            </a:r>
            <a:r>
              <a:rPr lang="en-US" sz="1200" dirty="0" smtClean="0">
                <a:latin typeface="+mn-lt"/>
                <a:ea typeface="Calibri"/>
                <a:cs typeface="Calibri"/>
                <a:sym typeface="Calibri"/>
              </a:rPr>
              <a:t>/games/</a:t>
            </a:r>
            <a:r>
              <a:rPr lang="en-US" sz="1200" dirty="0" err="1" smtClean="0">
                <a:latin typeface="+mn-lt"/>
                <a:ea typeface="Calibri"/>
                <a:cs typeface="Calibri"/>
                <a:sym typeface="Calibri"/>
              </a:rPr>
              <a:t>gooball</a:t>
            </a:r>
            <a:r>
              <a:rPr lang="en-US" sz="1200" dirty="0" smtClean="0">
                <a:latin typeface="+mn-lt"/>
                <a:ea typeface="Calibri"/>
                <a:cs typeface="Calibri"/>
                <a:sym typeface="Calibri"/>
              </a:rPr>
              <a:t>/</a:t>
            </a:r>
            <a:endParaRPr dirty="0">
              <a:latin typeface="Calibri"/>
              <a:ea typeface="Calibri"/>
              <a:cs typeface="Calibri"/>
              <a:sym typeface="Calibri"/>
            </a:endParaRPr>
          </a:p>
        </p:txBody>
      </p:sp>
    </p:spTree>
    <p:extLst>
      <p:ext uri="{BB962C8B-B14F-4D97-AF65-F5344CB8AC3E}">
        <p14:creationId xmlns:p14="http://schemas.microsoft.com/office/powerpoint/2010/main" val="158036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www.marketwired.com</a:t>
            </a:r>
            <a:r>
              <a:rPr lang="en-US" dirty="0" smtClean="0"/>
              <a:t>/press-release/unity-technologies-wins-prestigious-wall-street-journal-technology-innovation-award-1325173.htm</a:t>
            </a:r>
            <a:endParaRPr lang="en-US" dirty="0"/>
          </a:p>
        </p:txBody>
      </p:sp>
      <p:sp>
        <p:nvSpPr>
          <p:cNvPr id="4" name="Slide Number Placeholder 3"/>
          <p:cNvSpPr>
            <a:spLocks noGrp="1"/>
          </p:cNvSpPr>
          <p:nvPr>
            <p:ph type="sldNum" sz="quarter" idx="10"/>
          </p:nvPr>
        </p:nvSpPr>
        <p:spPr/>
        <p:txBody>
          <a:bodyPr/>
          <a:lstStyle/>
          <a:p>
            <a:fld id="{B5E5B25F-05FF-4C4C-8490-CD58E53ED70C}" type="slidenum">
              <a:rPr lang="en-US" smtClean="0"/>
              <a:t>5</a:t>
            </a:fld>
            <a:endParaRPr lang="en-US" dirty="0"/>
          </a:p>
        </p:txBody>
      </p:sp>
    </p:spTree>
    <p:extLst>
      <p:ext uri="{BB962C8B-B14F-4D97-AF65-F5344CB8AC3E}">
        <p14:creationId xmlns:p14="http://schemas.microsoft.com/office/powerpoint/2010/main" val="154758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2" name="Shape 462"/>
          <p:cNvSpPr>
            <a:spLocks noGrp="1"/>
          </p:cNvSpPr>
          <p:nvPr>
            <p:ph type="body" sz="quarter" idx="1"/>
          </p:nvPr>
        </p:nvSpPr>
        <p:spPr>
          <a:prstGeom prst="rect">
            <a:avLst/>
          </a:prstGeom>
        </p:spPr>
        <p:txBody>
          <a:bodyPr/>
          <a:lstStyle/>
          <a:p>
            <a:pPr lvl="0" defTabSz="914400">
              <a:lnSpc>
                <a:spcPct val="100000"/>
              </a:lnSpc>
              <a:defRPr sz="1800"/>
            </a:pPr>
            <a:endParaRPr dirty="0">
              <a:latin typeface="Calibri"/>
              <a:ea typeface="Calibri"/>
              <a:cs typeface="Calibri"/>
              <a:sym typeface="Calibri"/>
            </a:endParaRPr>
          </a:p>
        </p:txBody>
      </p:sp>
    </p:spTree>
    <p:extLst>
      <p:ext uri="{BB962C8B-B14F-4D97-AF65-F5344CB8AC3E}">
        <p14:creationId xmlns:p14="http://schemas.microsoft.com/office/powerpoint/2010/main" val="158036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18</a:t>
            </a:fld>
            <a:endParaRPr lang="en-US"/>
          </a:p>
        </p:txBody>
      </p:sp>
    </p:spTree>
    <p:extLst>
      <p:ext uri="{BB962C8B-B14F-4D97-AF65-F5344CB8AC3E}">
        <p14:creationId xmlns:p14="http://schemas.microsoft.com/office/powerpoint/2010/main" val="254542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http://unity3d.com/public-relations</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19</a:t>
            </a:fld>
            <a:endParaRPr lang="en-US"/>
          </a:p>
        </p:txBody>
      </p:sp>
    </p:spTree>
    <p:extLst>
      <p:ext uri="{BB962C8B-B14F-4D97-AF65-F5344CB8AC3E}">
        <p14:creationId xmlns:p14="http://schemas.microsoft.com/office/powerpoint/2010/main" val="822997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 Eric </a:t>
            </a:r>
            <a:r>
              <a:rPr lang="en-US" dirty="0" err="1" smtClean="0"/>
              <a:t>Quesnel</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20</a:t>
            </a:fld>
            <a:endParaRPr lang="en-US"/>
          </a:p>
        </p:txBody>
      </p:sp>
    </p:spTree>
    <p:extLst>
      <p:ext uri="{BB962C8B-B14F-4D97-AF65-F5344CB8AC3E}">
        <p14:creationId xmlns:p14="http://schemas.microsoft.com/office/powerpoint/2010/main" val="81155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Tibor</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22</a:t>
            </a:fld>
            <a:endParaRPr lang="en-US"/>
          </a:p>
        </p:txBody>
      </p:sp>
    </p:spTree>
    <p:extLst>
      <p:ext uri="{BB962C8B-B14F-4D97-AF65-F5344CB8AC3E}">
        <p14:creationId xmlns:p14="http://schemas.microsoft.com/office/powerpoint/2010/main" val="242605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www.satisfice.com</a:t>
            </a:r>
            <a:r>
              <a:rPr lang="en-US" dirty="0" smtClean="0"/>
              <a:t>/articles/et-</a:t>
            </a:r>
            <a:r>
              <a:rPr lang="en-US" dirty="0" err="1" smtClean="0"/>
              <a:t>article.pdf</a:t>
            </a:r>
            <a:endParaRPr lang="en-US" dirty="0" smtClean="0"/>
          </a:p>
          <a:p>
            <a:r>
              <a:rPr lang="en-US" dirty="0" smtClean="0"/>
              <a:t>http://</a:t>
            </a:r>
            <a:r>
              <a:rPr lang="en-US" dirty="0" err="1" smtClean="0"/>
              <a:t>www.slideshare.net</a:t>
            </a:r>
            <a:r>
              <a:rPr lang="en-US" dirty="0" smtClean="0"/>
              <a:t>/sriks7/exploratory-testing-1551648</a:t>
            </a:r>
            <a:endParaRPr lang="en-US" dirty="0"/>
          </a:p>
        </p:txBody>
      </p:sp>
      <p:sp>
        <p:nvSpPr>
          <p:cNvPr id="4" name="Slide Number Placeholder 3"/>
          <p:cNvSpPr>
            <a:spLocks noGrp="1"/>
          </p:cNvSpPr>
          <p:nvPr>
            <p:ph type="sldNum" sz="quarter" idx="10"/>
          </p:nvPr>
        </p:nvSpPr>
        <p:spPr/>
        <p:txBody>
          <a:bodyPr/>
          <a:lstStyle/>
          <a:p>
            <a:fld id="{B5ECBDE0-9619-4245-B295-DD5FA0F8FB46}" type="slidenum">
              <a:rPr lang="en-US" smtClean="0"/>
              <a:t>31</a:t>
            </a:fld>
            <a:endParaRPr lang="en-US"/>
          </a:p>
        </p:txBody>
      </p:sp>
    </p:spTree>
    <p:extLst>
      <p:ext uri="{BB962C8B-B14F-4D97-AF65-F5344CB8AC3E}">
        <p14:creationId xmlns:p14="http://schemas.microsoft.com/office/powerpoint/2010/main" val="357821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6.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6A5497-2673-F94E-AD92-F90ADED8635B}"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27179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A5497-2673-F94E-AD92-F90ADED8635B}"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306771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A5497-2673-F94E-AD92-F90ADED8635B}"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69375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Title Only">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2834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A791085-44F2-44CB-B554-95AD36745C87}" type="slidenum">
              <a:rPr lang="en-US" smtClean="0"/>
              <a:pPr/>
              <a:t>‹#›</a:t>
            </a:fld>
            <a:endParaRPr lang="en-US"/>
          </a:p>
        </p:txBody>
      </p:sp>
    </p:spTree>
    <p:extLst>
      <p:ext uri="{BB962C8B-B14F-4D97-AF65-F5344CB8AC3E}">
        <p14:creationId xmlns:p14="http://schemas.microsoft.com/office/powerpoint/2010/main" val="361114814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and text pin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endParaRPr lang="en-US" sz="1600" dirty="0"/>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pPr/>
              <a:t>4/24/15</a:t>
            </a:fld>
            <a:endParaRPr lang="en-US" dirty="0"/>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pPr/>
              <a:t>‹#›</a:t>
            </a:fld>
            <a:endParaRPr lang="en-US" dirty="0"/>
          </a:p>
        </p:txBody>
      </p:sp>
      <p:pic>
        <p:nvPicPr>
          <p:cNvPr id="2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spcAft>
                  <a:spcPts val="200"/>
                </a:spcAft>
                <a:defRPr/>
              </a:pPr>
              <a:r>
                <a:rPr lang="en-US" sz="900" b="1" noProof="1" smtClean="0">
                  <a:solidFill>
                    <a:schemeClr val="bg2">
                      <a:lumMod val="50000"/>
                    </a:schemeClr>
                  </a:solidFill>
                  <a:latin typeface="+mn-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Use the </a:t>
              </a:r>
              <a:r>
                <a:rPr lang="en-US" sz="900" b="1" noProof="1" smtClean="0">
                  <a:solidFill>
                    <a:schemeClr val="bg2">
                      <a:lumMod val="50000"/>
                    </a:schemeClr>
                  </a:solidFill>
                  <a:latin typeface="+mn-lt"/>
                  <a:ea typeface="Calibri" panose="020F0502020204030204" pitchFamily="34" charset="0"/>
                  <a:cs typeface="Times New Roman" panose="02020603050405020304" pitchFamily="18" charset="0"/>
                </a:rPr>
                <a:t>TAB</a:t>
              </a: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US" sz="900" noProof="1" smtClean="0">
                <a:solidFill>
                  <a:schemeClr val="bg2">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US" sz="900" kern="1200" noProof="1" smtClean="0">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Level 1 = Bullet 24 pt. </a:t>
              </a:r>
            </a:p>
            <a:p>
              <a:pPr algn="r" eaLnBrk="1" fontAlgn="auto" hangingPunct="1">
                <a:spcBef>
                  <a:spcPts val="0"/>
                </a:spcBef>
                <a:spcAft>
                  <a:spcPts val="0"/>
                </a:spcAft>
                <a:defRPr/>
              </a:pPr>
              <a:r>
                <a:rPr lang="en-US" sz="900" kern="1200" noProof="1" smtClean="0">
                  <a:solidFill>
                    <a:schemeClr val="bg2">
                      <a:lumMod val="50000"/>
                    </a:schemeClr>
                  </a:solidFill>
                  <a:latin typeface="Arial" panose="020B0604020202020204" pitchFamily="34" charset="0"/>
                  <a:ea typeface="Calibri" panose="020F0502020204030204" pitchFamily="34" charset="0"/>
                  <a:cs typeface="Times New Roman" panose="02020603050405020304" pitchFamily="18" charset="0"/>
                </a:rPr>
                <a:t>Level 2 = Bullet 24 pt. </a:t>
              </a:r>
            </a:p>
            <a:p>
              <a:pPr algn="r">
                <a:spcAft>
                  <a:spcPts val="0"/>
                </a:spcAft>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Level 3 = Bullet 20 pt. </a:t>
              </a:r>
            </a:p>
            <a:p>
              <a:pPr algn="r">
                <a:spcAft>
                  <a:spcPts val="0"/>
                </a:spcAft>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Level 4 = Bullet 18 pt.</a:t>
              </a:r>
            </a:p>
            <a:p>
              <a:pPr algn="r">
                <a:spcAft>
                  <a:spcPts val="0"/>
                </a:spcAft>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Level 5 = Bullet 16 pt. </a:t>
              </a:r>
            </a:p>
            <a:p>
              <a:pPr algn="r">
                <a:spcAft>
                  <a:spcPts val="0"/>
                </a:spcAft>
                <a:defRPr/>
              </a:pPr>
              <a:endParaRPr lang="en-US" sz="900" noProof="1" smtClean="0">
                <a:solidFill>
                  <a:schemeClr val="bg2">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To get bullet / plain text again,</a:t>
              </a:r>
              <a:r>
                <a:rPr lang="en-US" sz="900" baseline="0" noProof="1" smtClean="0">
                  <a:solidFill>
                    <a:schemeClr val="bg2">
                      <a:lumMod val="50000"/>
                    </a:schemeClr>
                  </a:solidFill>
                  <a:latin typeface="+mn-lt"/>
                  <a:ea typeface="Calibri" panose="020F0502020204030204" pitchFamily="34" charset="0"/>
                  <a:cs typeface="Times New Roman" panose="02020603050405020304" pitchFamily="18" charset="0"/>
                </a:rPr>
                <a:t> </a:t>
              </a: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use </a:t>
              </a:r>
              <a:r>
                <a:rPr lang="en-US" sz="900" b="1" noProof="1" smtClean="0">
                  <a:solidFill>
                    <a:schemeClr val="bg2">
                      <a:lumMod val="50000"/>
                    </a:schemeClr>
                  </a:solidFill>
                  <a:latin typeface="+mn-lt"/>
                  <a:ea typeface="Calibri" panose="020F0502020204030204" pitchFamily="34" charset="0"/>
                  <a:cs typeface="Times New Roman" panose="02020603050405020304" pitchFamily="18" charset="0"/>
                </a:rPr>
                <a:t>SHIFT + TAB</a:t>
              </a:r>
            </a:p>
            <a:p>
              <a:pPr algn="r">
                <a:spcAft>
                  <a:spcPts val="0"/>
                </a:spcAft>
                <a:defRPr/>
              </a:pPr>
              <a:endParaRPr lang="en-US" sz="900" noProof="1" smtClean="0">
                <a:solidFill>
                  <a:schemeClr val="bg2">
                    <a:lumMod val="50000"/>
                  </a:schemeClr>
                </a:solidFill>
                <a:latin typeface="+mn-lt"/>
                <a:ea typeface="Calibri" panose="020F0502020204030204" pitchFamily="34" charset="0"/>
                <a:cs typeface="Times New Roman" panose="02020603050405020304" pitchFamily="18" charset="0"/>
              </a:endParaRPr>
            </a:p>
            <a:p>
              <a:pPr algn="r">
                <a:defRPr/>
              </a:pP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Alternatively,</a:t>
              </a:r>
            </a:p>
            <a:p>
              <a:pPr algn="r">
                <a:defRPr/>
              </a:pPr>
              <a:r>
                <a:rPr lang="en-US" sz="900" b="1" noProof="1" smtClean="0">
                  <a:solidFill>
                    <a:schemeClr val="bg2">
                      <a:lumMod val="50000"/>
                    </a:schemeClr>
                  </a:solidFill>
                  <a:latin typeface="+mn-lt"/>
                  <a:ea typeface="Calibri" panose="020F0502020204030204" pitchFamily="34" charset="0"/>
                  <a:cs typeface="Times New Roman" panose="02020603050405020304" pitchFamily="18" charset="0"/>
                </a:rPr>
                <a:t>Increase</a:t>
              </a: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 and </a:t>
              </a:r>
              <a:r>
                <a:rPr lang="en-US" sz="900" b="1" noProof="1" smtClean="0">
                  <a:solidFill>
                    <a:schemeClr val="bg2">
                      <a:lumMod val="50000"/>
                    </a:schemeClr>
                  </a:solidFill>
                  <a:latin typeface="+mn-lt"/>
                  <a:ea typeface="Calibri" panose="020F0502020204030204" pitchFamily="34" charset="0"/>
                  <a:cs typeface="Times New Roman" panose="02020603050405020304" pitchFamily="18" charset="0"/>
                </a:rPr>
                <a:t>Decrease</a:t>
              </a: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 list level</a:t>
              </a:r>
              <a:r>
                <a:rPr lang="en-US" sz="900" baseline="0" noProof="1" smtClean="0">
                  <a:solidFill>
                    <a:schemeClr val="bg2">
                      <a:lumMod val="50000"/>
                    </a:schemeClr>
                  </a:solidFill>
                  <a:latin typeface="+mn-lt"/>
                  <a:ea typeface="Calibri" panose="020F0502020204030204" pitchFamily="34" charset="0"/>
                  <a:cs typeface="Times New Roman" panose="02020603050405020304" pitchFamily="18" charset="0"/>
                </a:rPr>
                <a:t> </a:t>
              </a:r>
              <a:r>
                <a:rPr lang="en-US" sz="900" noProof="1" smtClean="0">
                  <a:solidFill>
                    <a:schemeClr val="bg2">
                      <a:lumMod val="50000"/>
                    </a:schemeClr>
                  </a:solidFill>
                  <a:latin typeface="+mn-lt"/>
                  <a:ea typeface="Calibri" panose="020F0502020204030204" pitchFamily="34" charset="0"/>
                  <a:cs typeface="Times New Roman" panose="02020603050405020304" pitchFamily="18" charset="0"/>
                </a:rPr>
                <a:t>is used instead</a:t>
              </a:r>
              <a:endParaRPr lang="en-US" sz="900" noProof="1">
                <a:solidFill>
                  <a:schemeClr val="bg2">
                    <a:lumMod val="50000"/>
                  </a:schemeClr>
                </a:solidFill>
                <a:latin typeface="+mn-lt"/>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2300" noProof="1">
                  <a:latin typeface="HelveticaNeueLT Std Lt Cn" pitchFamily="34" charset="0"/>
                </a:endParaRPr>
              </a:p>
            </p:txBody>
          </p:sp>
          <p:sp>
            <p:nvSpPr>
              <p:cNvPr id="28" name="Rounded Rectangle 27"/>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2300" noProof="1">
                  <a:latin typeface="HelveticaNeueLT Std Lt Cn" pitchFamily="34" charset="0"/>
                </a:endParaRPr>
              </a:p>
            </p:txBody>
          </p:sp>
        </p:grpSp>
      </p:grpSp>
    </p:spTree>
    <p:extLst>
      <p:ext uri="{BB962C8B-B14F-4D97-AF65-F5344CB8AC3E}">
        <p14:creationId xmlns:p14="http://schemas.microsoft.com/office/powerpoint/2010/main" val="68381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5" y="855751"/>
            <a:ext cx="1736166" cy="842507"/>
          </a:xfrm>
          <a:prstGeom prst="rect">
            <a:avLst/>
          </a:prstGeom>
        </p:spPr>
      </p:pic>
    </p:spTree>
    <p:extLst>
      <p:ext uri="{BB962C8B-B14F-4D97-AF65-F5344CB8AC3E}">
        <p14:creationId xmlns:p14="http://schemas.microsoft.com/office/powerpoint/2010/main" val="1814968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yellow">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5" y="855751"/>
            <a:ext cx="1736166" cy="842507"/>
          </a:xfrm>
          <a:prstGeom prst="rect">
            <a:avLst/>
          </a:prstGeom>
        </p:spPr>
      </p:pic>
    </p:spTree>
    <p:extLst>
      <p:ext uri="{BB962C8B-B14F-4D97-AF65-F5344CB8AC3E}">
        <p14:creationId xmlns:p14="http://schemas.microsoft.com/office/powerpoint/2010/main" val="1258845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green ">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5" y="855751"/>
            <a:ext cx="1736166" cy="842507"/>
          </a:xfrm>
          <a:prstGeom prst="rect">
            <a:avLst/>
          </a:prstGeom>
        </p:spPr>
      </p:pic>
    </p:spTree>
    <p:extLst>
      <p:ext uri="{BB962C8B-B14F-4D97-AF65-F5344CB8AC3E}">
        <p14:creationId xmlns:p14="http://schemas.microsoft.com/office/powerpoint/2010/main" val="3633877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nk">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6" y="855750"/>
            <a:ext cx="1735211" cy="846053"/>
          </a:xfrm>
          <a:prstGeom prst="rect">
            <a:avLst/>
          </a:prstGeom>
        </p:spPr>
      </p:pic>
    </p:spTree>
    <p:extLst>
      <p:ext uri="{BB962C8B-B14F-4D97-AF65-F5344CB8AC3E}">
        <p14:creationId xmlns:p14="http://schemas.microsoft.com/office/powerpoint/2010/main" val="3984395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6" y="855750"/>
            <a:ext cx="1735211" cy="846053"/>
          </a:xfrm>
          <a:prstGeom prst="rect">
            <a:avLst/>
          </a:prstGeom>
        </p:spPr>
      </p:pic>
    </p:spTree>
    <p:extLst>
      <p:ext uri="{BB962C8B-B14F-4D97-AF65-F5344CB8AC3E}">
        <p14:creationId xmlns:p14="http://schemas.microsoft.com/office/powerpoint/2010/main" val="2408606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urple">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pink"/>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2" name="Title 1"/>
          <p:cNvSpPr>
            <a:spLocks noGrp="1"/>
          </p:cNvSpPr>
          <p:nvPr>
            <p:ph type="ctrTitle" hasCustomPrompt="1"/>
          </p:nvPr>
        </p:nvSpPr>
        <p:spPr>
          <a:xfrm>
            <a:off x="3420000" y="2317752"/>
            <a:ext cx="5328000" cy="1399281"/>
          </a:xfrm>
        </p:spPr>
        <p:txBody>
          <a:bodyPr anchor="t" anchorCtr="0"/>
          <a:lstStyle>
            <a:lvl1pPr algn="l">
              <a:defRPr sz="3600">
                <a:solidFill>
                  <a:schemeClr val="bg1"/>
                </a:solidFill>
              </a:defRPr>
            </a:lvl1pPr>
          </a:lstStyle>
          <a:p>
            <a:r>
              <a:rPr lang="en-US" dirty="0" smtClean="0"/>
              <a:t>Click to edit title style</a:t>
            </a:r>
            <a:endParaRPr lang="en-US" dirty="0"/>
          </a:p>
        </p:txBody>
      </p:sp>
      <p:sp>
        <p:nvSpPr>
          <p:cNvPr id="23" name="Text Placeholder 2"/>
          <p:cNvSpPr>
            <a:spLocks noGrp="1"/>
          </p:cNvSpPr>
          <p:nvPr>
            <p:ph type="body" sz="quarter" idx="15" hasCustomPrompt="1"/>
          </p:nvPr>
        </p:nvSpPr>
        <p:spPr>
          <a:xfrm>
            <a:off x="3420000" y="3907201"/>
            <a:ext cx="5328000" cy="2032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864408"/>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864408"/>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864408"/>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1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086" y="855750"/>
            <a:ext cx="1735211" cy="846053"/>
          </a:xfrm>
          <a:prstGeom prst="rect">
            <a:avLst/>
          </a:prstGeom>
        </p:spPr>
      </p:pic>
    </p:spTree>
    <p:extLst>
      <p:ext uri="{BB962C8B-B14F-4D97-AF65-F5344CB8AC3E}">
        <p14:creationId xmlns:p14="http://schemas.microsoft.com/office/powerpoint/2010/main" val="18601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6A5497-2673-F94E-AD92-F90ADED8635B}"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4151550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ue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4190493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yellow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107953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green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3260319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nk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1205771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ange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2051246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urple II">
    <p:spTree>
      <p:nvGrpSpPr>
        <p:cNvPr id="1" name=""/>
        <p:cNvGrpSpPr/>
        <p:nvPr/>
      </p:nvGrpSpPr>
      <p:grpSpPr>
        <a:xfrm>
          <a:off x="0" y="0"/>
          <a:ext cx="0" cy="0"/>
          <a:chOff x="0" y="0"/>
          <a:chExt cx="0" cy="0"/>
        </a:xfrm>
      </p:grpSpPr>
      <p:sp>
        <p:nvSpPr>
          <p:cNvPr id="13" name="Rectangle black"/>
          <p:cNvSpPr/>
          <p:nvPr userDrawn="1"/>
        </p:nvSpPr>
        <p:spPr>
          <a:xfrm>
            <a:off x="2469468" y="0"/>
            <a:ext cx="6674532" cy="6858000"/>
          </a:xfrm>
          <a:custGeom>
            <a:avLst/>
            <a:gdLst>
              <a:gd name="connsiteX0" fmla="*/ 0 w 5760132"/>
              <a:gd name="connsiteY0" fmla="*/ 0 h 5143500"/>
              <a:gd name="connsiteX1" fmla="*/ 5760132 w 5760132"/>
              <a:gd name="connsiteY1" fmla="*/ 0 h 5143500"/>
              <a:gd name="connsiteX2" fmla="*/ 5760132 w 5760132"/>
              <a:gd name="connsiteY2" fmla="*/ 5143500 h 5143500"/>
              <a:gd name="connsiteX3" fmla="*/ 0 w 5760132"/>
              <a:gd name="connsiteY3" fmla="*/ 5143500 h 5143500"/>
              <a:gd name="connsiteX4" fmla="*/ 0 w 5760132"/>
              <a:gd name="connsiteY4" fmla="*/ 0 h 5143500"/>
              <a:gd name="connsiteX0" fmla="*/ 0 w 6674532"/>
              <a:gd name="connsiteY0" fmla="*/ 1724891 h 5143500"/>
              <a:gd name="connsiteX1" fmla="*/ 6674532 w 6674532"/>
              <a:gd name="connsiteY1" fmla="*/ 0 h 5143500"/>
              <a:gd name="connsiteX2" fmla="*/ 6674532 w 6674532"/>
              <a:gd name="connsiteY2" fmla="*/ 5143500 h 5143500"/>
              <a:gd name="connsiteX3" fmla="*/ 914400 w 6674532"/>
              <a:gd name="connsiteY3" fmla="*/ 5143500 h 5143500"/>
              <a:gd name="connsiteX4" fmla="*/ 0 w 6674532"/>
              <a:gd name="connsiteY4" fmla="*/ 172489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532" h="5143500">
                <a:moveTo>
                  <a:pt x="0" y="1724891"/>
                </a:moveTo>
                <a:lnTo>
                  <a:pt x="6674532" y="0"/>
                </a:lnTo>
                <a:lnTo>
                  <a:pt x="6674532" y="5143500"/>
                </a:lnTo>
                <a:lnTo>
                  <a:pt x="914400" y="5143500"/>
                </a:lnTo>
                <a:lnTo>
                  <a:pt x="0" y="17248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2" name="Rectangle green"/>
          <p:cNvSpPr/>
          <p:nvPr userDrawn="1"/>
        </p:nvSpPr>
        <p:spPr>
          <a:xfrm>
            <a:off x="0" y="0"/>
            <a:ext cx="9144000" cy="5685251"/>
          </a:xfrm>
          <a:custGeom>
            <a:avLst/>
            <a:gdLst>
              <a:gd name="connsiteX0" fmla="*/ 0 w 9144000"/>
              <a:gd name="connsiteY0" fmla="*/ 0 h 4263938"/>
              <a:gd name="connsiteX1" fmla="*/ 9144000 w 9144000"/>
              <a:gd name="connsiteY1" fmla="*/ 0 h 4263938"/>
              <a:gd name="connsiteX2" fmla="*/ 9144000 w 9144000"/>
              <a:gd name="connsiteY2" fmla="*/ 4263938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225489 w 9144000"/>
              <a:gd name="connsiteY2" fmla="*/ 1413161 h 4263938"/>
              <a:gd name="connsiteX3" fmla="*/ 0 w 9144000"/>
              <a:gd name="connsiteY3" fmla="*/ 4263938 h 4263938"/>
              <a:gd name="connsiteX4" fmla="*/ 0 w 9144000"/>
              <a:gd name="connsiteY4" fmla="*/ 0 h 4263938"/>
              <a:gd name="connsiteX0" fmla="*/ 0 w 9144000"/>
              <a:gd name="connsiteY0" fmla="*/ 0 h 4263938"/>
              <a:gd name="connsiteX1" fmla="*/ 9144000 w 9144000"/>
              <a:gd name="connsiteY1" fmla="*/ 0 h 4263938"/>
              <a:gd name="connsiteX2" fmla="*/ 2487707 w 9144000"/>
              <a:gd name="connsiteY2" fmla="*/ 1762785 h 4263938"/>
              <a:gd name="connsiteX3" fmla="*/ 0 w 9144000"/>
              <a:gd name="connsiteY3" fmla="*/ 4263938 h 4263938"/>
              <a:gd name="connsiteX4" fmla="*/ 0 w 9144000"/>
              <a:gd name="connsiteY4" fmla="*/ 0 h 426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263938">
                <a:moveTo>
                  <a:pt x="0" y="0"/>
                </a:moveTo>
                <a:lnTo>
                  <a:pt x="9144000" y="0"/>
                </a:lnTo>
                <a:lnTo>
                  <a:pt x="2487707" y="1762785"/>
                </a:lnTo>
                <a:lnTo>
                  <a:pt x="0" y="4263938"/>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3" name="Text Placeholder 1"/>
          <p:cNvSpPr>
            <a:spLocks noGrp="1"/>
          </p:cNvSpPr>
          <p:nvPr>
            <p:ph type="body" sz="quarter" idx="13" hasCustomPrompt="1"/>
          </p:nvPr>
        </p:nvSpPr>
        <p:spPr>
          <a:xfrm>
            <a:off x="3597275" y="4000500"/>
            <a:ext cx="4749800" cy="1938867"/>
          </a:xfrm>
        </p:spPr>
        <p:txBody>
          <a:bodyPr/>
          <a:lstStyle>
            <a:lvl1pPr>
              <a:defRPr sz="1600">
                <a:solidFill>
                  <a:schemeClr val="bg1"/>
                </a:solidFill>
              </a:defRPr>
            </a:lvl1pPr>
            <a:lvl2pPr marL="180000">
              <a:defRPr sz="1600">
                <a:solidFill>
                  <a:schemeClr val="bg1"/>
                </a:solidFill>
              </a:defRPr>
            </a:lvl2pPr>
            <a:lvl3pPr>
              <a:defRPr sz="1400">
                <a:solidFill>
                  <a:schemeClr val="bg1"/>
                </a:solidFill>
              </a:defRPr>
            </a:lvl3pPr>
            <a:lvl4pPr>
              <a:defRPr sz="1200">
                <a:solidFill>
                  <a:schemeClr val="bg1"/>
                </a:solidFill>
              </a:defRPr>
            </a:lvl4pPr>
            <a:lvl5pPr>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797486"/>
            <a:ext cx="898426" cy="365125"/>
          </a:xfrm>
        </p:spPr>
        <p:txBody>
          <a:bodyPr/>
          <a:lstStyle/>
          <a:p>
            <a:fld id="{4B17A35D-A8CD-4D3C-8056-818935AB8FCB}"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797486"/>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797486"/>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6531" y="2897765"/>
            <a:ext cx="1367899" cy="666960"/>
          </a:xfrm>
          <a:prstGeom prst="rect">
            <a:avLst/>
          </a:prstGeom>
        </p:spPr>
      </p:pic>
    </p:spTree>
    <p:extLst>
      <p:ext uri="{BB962C8B-B14F-4D97-AF65-F5344CB8AC3E}">
        <p14:creationId xmlns:p14="http://schemas.microsoft.com/office/powerpoint/2010/main" val="4215710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er blue">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7960419"/>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7960419"/>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7960419"/>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3"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panose="020B0604020202020204" pitchFamily="34" charset="0"/>
                <a:cs typeface="Arial" panose="020B0604020202020204" pitchFamily="34" charset="0"/>
              </a:rPr>
              <a:t>COPYRIGHT 2014 @ </a:t>
            </a:r>
            <a:r>
              <a:rPr lang="en-US" sz="500" b="1" dirty="0">
                <a:solidFill>
                  <a:prstClr val="white"/>
                </a:solidFill>
                <a:latin typeface="Arial" panose="020B0604020202020204" pitchFamily="34" charset="0"/>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panose="020B0604020202020204" pitchFamily="34" charset="0"/>
                <a:cs typeface="Arial" panose="020B0604020202020204" pitchFamily="34" charset="0"/>
              </a:rPr>
              <a:t>TECHNOLOGIES</a:t>
            </a:r>
          </a:p>
        </p:txBody>
      </p:sp>
      <p:sp>
        <p:nvSpPr>
          <p:cNvPr id="14" name="Isosceles Triangle blue"/>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0"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7" y="3135352"/>
            <a:ext cx="1198679" cy="581681"/>
          </a:xfrm>
          <a:prstGeom prst="rect">
            <a:avLst/>
          </a:prstGeom>
        </p:spPr>
      </p:pic>
      <p:sp>
        <p:nvSpPr>
          <p:cNvPr id="11"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1226711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er yellow">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8248451"/>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8248451"/>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8248451"/>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4" name="Isosceles Triangle yellow"/>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2"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7" y="3135352"/>
            <a:ext cx="1198679" cy="581681"/>
          </a:xfrm>
          <a:prstGeom prst="rect">
            <a:avLst/>
          </a:prstGeom>
        </p:spPr>
      </p:pic>
      <p:sp>
        <p:nvSpPr>
          <p:cNvPr id="13"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panose="020B0604020202020204" pitchFamily="34" charset="0"/>
                <a:cs typeface="Arial" panose="020B0604020202020204" pitchFamily="34" charset="0"/>
              </a:rPr>
              <a:t>COPYRIGHT 2014 @ </a:t>
            </a:r>
            <a:r>
              <a:rPr lang="en-US" sz="500" b="1" dirty="0">
                <a:solidFill>
                  <a:prstClr val="white"/>
                </a:solidFill>
                <a:latin typeface="Arial" panose="020B0604020202020204" pitchFamily="34" charset="0"/>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a:cs typeface="Arial" panose="020B0604020202020204" pitchFamily="34" charset="0"/>
              </a:rPr>
              <a:t>TECHNOLOGIES</a:t>
            </a:r>
          </a:p>
        </p:txBody>
      </p:sp>
      <p:sp>
        <p:nvSpPr>
          <p:cNvPr id="10"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2944404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eaker green">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8152440"/>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4" name="Isosceles Triangle green"/>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7" y="3135352"/>
            <a:ext cx="1198679" cy="581681"/>
          </a:xfrm>
          <a:prstGeom prst="rect">
            <a:avLst/>
          </a:prstGeom>
        </p:spPr>
      </p:pic>
      <p:sp>
        <p:nvSpPr>
          <p:cNvPr id="10"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panose="020B0604020202020204" pitchFamily="34" charset="0"/>
                <a:cs typeface="Arial" panose="020B0604020202020204" pitchFamily="34" charset="0"/>
              </a:rPr>
              <a:t>COPYRIGHT 2014 @ </a:t>
            </a:r>
            <a:r>
              <a:rPr lang="en-US" sz="500" b="1" dirty="0">
                <a:solidFill>
                  <a:prstClr val="white"/>
                </a:solidFill>
                <a:latin typeface="Arial" panose="020B0604020202020204" pitchFamily="34" charset="0"/>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panose="020B0604020202020204" pitchFamily="34" charset="0"/>
                <a:cs typeface="Arial" panose="020B0604020202020204" pitchFamily="34" charset="0"/>
              </a:rPr>
              <a:t>TECHNOLOGIES</a:t>
            </a:r>
          </a:p>
        </p:txBody>
      </p:sp>
      <p:sp>
        <p:nvSpPr>
          <p:cNvPr id="13"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4109439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er pink">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8152440"/>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4" name="Isosceles Triangle pink"/>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6" y="3132690"/>
            <a:ext cx="1198454" cy="584343"/>
          </a:xfrm>
          <a:prstGeom prst="rect">
            <a:avLst/>
          </a:prstGeom>
        </p:spPr>
      </p:pic>
      <p:sp>
        <p:nvSpPr>
          <p:cNvPr id="10"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panose="020B0604020202020204" pitchFamily="34" charset="0"/>
                <a:cs typeface="Arial" panose="020B0604020202020204" pitchFamily="34" charset="0"/>
              </a:rPr>
              <a:t>COPYRIGHT </a:t>
            </a:r>
            <a:r>
              <a:rPr lang="en-US" sz="500" dirty="0">
                <a:solidFill>
                  <a:srgbClr val="E7E6E6">
                    <a:lumMod val="50000"/>
                  </a:srgbClr>
                </a:solidFill>
                <a:latin typeface="Arial"/>
                <a:cs typeface="Arial" panose="020B0604020202020204" pitchFamily="34" charset="0"/>
              </a:rPr>
              <a:t>2014</a:t>
            </a:r>
            <a:r>
              <a:rPr lang="en-US" sz="500" dirty="0">
                <a:solidFill>
                  <a:srgbClr val="E7E6E6">
                    <a:lumMod val="50000"/>
                  </a:srgbClr>
                </a:solidFill>
                <a:latin typeface="Arial" panose="020B0604020202020204" pitchFamily="34" charset="0"/>
                <a:cs typeface="Arial" panose="020B0604020202020204" pitchFamily="34" charset="0"/>
              </a:rPr>
              <a:t> @ </a:t>
            </a:r>
            <a:r>
              <a:rPr lang="en-US" sz="500" b="1" dirty="0">
                <a:solidFill>
                  <a:prstClr val="white"/>
                </a:solidFill>
                <a:latin typeface="Arial" panose="020B0604020202020204" pitchFamily="34" charset="0"/>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panose="020B0604020202020204" pitchFamily="34" charset="0"/>
                <a:cs typeface="Arial" panose="020B0604020202020204" pitchFamily="34" charset="0"/>
              </a:rPr>
              <a:t>TECHNOLOGIES</a:t>
            </a:r>
          </a:p>
        </p:txBody>
      </p:sp>
      <p:sp>
        <p:nvSpPr>
          <p:cNvPr id="13"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376053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A5497-2673-F94E-AD92-F90ADED8635B}" type="datetimeFigureOut">
              <a:rPr lang="en-US" smtClean="0"/>
              <a:t>4/24/15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2465636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eaker orange">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8152440"/>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4" name="Isosceles Triangle pink"/>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6" y="3132690"/>
            <a:ext cx="1198454" cy="584343"/>
          </a:xfrm>
          <a:prstGeom prst="rect">
            <a:avLst/>
          </a:prstGeom>
        </p:spPr>
      </p:pic>
      <p:sp>
        <p:nvSpPr>
          <p:cNvPr id="10"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a:cs typeface="Arial" panose="020B0604020202020204" pitchFamily="34" charset="0"/>
              </a:rPr>
              <a:t>COPYRIGHT</a:t>
            </a:r>
            <a:r>
              <a:rPr lang="en-US" sz="500" dirty="0">
                <a:solidFill>
                  <a:srgbClr val="E7E6E6">
                    <a:lumMod val="50000"/>
                  </a:srgbClr>
                </a:solidFill>
                <a:latin typeface="Arial" panose="020B0604020202020204" pitchFamily="34" charset="0"/>
                <a:cs typeface="Arial" panose="020B0604020202020204" pitchFamily="34" charset="0"/>
              </a:rPr>
              <a:t> 2014 @ </a:t>
            </a:r>
            <a:r>
              <a:rPr lang="en-US" sz="500" b="1" dirty="0">
                <a:solidFill>
                  <a:prstClr val="white"/>
                </a:solidFill>
                <a:latin typeface="Arial" panose="020B0604020202020204" pitchFamily="34" charset="0"/>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panose="020B0604020202020204" pitchFamily="34" charset="0"/>
                <a:cs typeface="Arial" panose="020B0604020202020204" pitchFamily="34" charset="0"/>
              </a:rPr>
              <a:t>TECHNOLOGIES</a:t>
            </a:r>
          </a:p>
        </p:txBody>
      </p:sp>
      <p:sp>
        <p:nvSpPr>
          <p:cNvPr id="3"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3128005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er purple">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a:xfrm>
            <a:off x="1869268" y="8152440"/>
            <a:ext cx="898426" cy="365125"/>
          </a:xfrm>
        </p:spPr>
        <p:txBody>
          <a:bodyPr/>
          <a:lstStyle/>
          <a:p>
            <a:fld id="{A33EC8DC-6F9E-47CF-9FD1-25FE1532A71D}" type="datetime1">
              <a:rPr lang="en-US" smtClean="0">
                <a:solidFill>
                  <a:srgbClr val="222C37">
                    <a:tint val="75000"/>
                  </a:srgbClr>
                </a:solidFill>
                <a:latin typeface="Arial"/>
              </a:rPr>
              <a:pPr/>
              <a:t>4/24/15</a:t>
            </a:fld>
            <a:endParaRPr lang="en-US" dirty="0">
              <a:solidFill>
                <a:srgbClr val="222C37">
                  <a:tint val="75000"/>
                </a:srgb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p>
            <a:endParaRPr lang="en-US" dirty="0">
              <a:solidFill>
                <a:srgbClr val="222C37">
                  <a:tint val="75000"/>
                </a:srgb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p>
            <a:fld id="{A8526540-8BAE-4958-B62A-FD3CB5380289}" type="slidenum">
              <a:rPr lang="en-US" smtClean="0">
                <a:solidFill>
                  <a:srgbClr val="222C37">
                    <a:tint val="75000"/>
                  </a:srgbClr>
                </a:solidFill>
                <a:latin typeface="Arial"/>
              </a:rPr>
              <a:pPr/>
              <a:t>‹#›</a:t>
            </a:fld>
            <a:endParaRPr lang="en-US" dirty="0">
              <a:solidFill>
                <a:srgbClr val="222C37">
                  <a:tint val="75000"/>
                </a:srgbClr>
              </a:solidFill>
              <a:latin typeface="Arial"/>
            </a:endParaRPr>
          </a:p>
        </p:txBody>
      </p:sp>
      <p:sp>
        <p:nvSpPr>
          <p:cNvPr id="15" name="Baggrund"/>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14" name="Isosceles Triangle pink"/>
          <p:cNvSpPr/>
          <p:nvPr userDrawn="1"/>
        </p:nvSpPr>
        <p:spPr>
          <a:xfrm rot="16200000">
            <a:off x="4435559" y="2150760"/>
            <a:ext cx="6859200" cy="2557681"/>
          </a:xfrm>
          <a:custGeom>
            <a:avLst/>
            <a:gdLst>
              <a:gd name="connsiteX0" fmla="*/ 0 w 5144400"/>
              <a:gd name="connsiteY0" fmla="*/ 2555776 h 2555776"/>
              <a:gd name="connsiteX1" fmla="*/ 2609291 w 5144400"/>
              <a:gd name="connsiteY1" fmla="*/ 0 h 2555776"/>
              <a:gd name="connsiteX2" fmla="*/ 5144400 w 5144400"/>
              <a:gd name="connsiteY2" fmla="*/ 2555776 h 2555776"/>
              <a:gd name="connsiteX3" fmla="*/ 0 w 5144400"/>
              <a:gd name="connsiteY3" fmla="*/ 2555776 h 2555776"/>
              <a:gd name="connsiteX0" fmla="*/ 0 w 5144400"/>
              <a:gd name="connsiteY0" fmla="*/ 2557681 h 2557681"/>
              <a:gd name="connsiteX1" fmla="*/ 2569286 w 5144400"/>
              <a:gd name="connsiteY1" fmla="*/ 0 h 2557681"/>
              <a:gd name="connsiteX2" fmla="*/ 5144400 w 5144400"/>
              <a:gd name="connsiteY2" fmla="*/ 2557681 h 2557681"/>
              <a:gd name="connsiteX3" fmla="*/ 0 w 5144400"/>
              <a:gd name="connsiteY3" fmla="*/ 2557681 h 2557681"/>
            </a:gdLst>
            <a:ahLst/>
            <a:cxnLst>
              <a:cxn ang="0">
                <a:pos x="connsiteX0" y="connsiteY0"/>
              </a:cxn>
              <a:cxn ang="0">
                <a:pos x="connsiteX1" y="connsiteY1"/>
              </a:cxn>
              <a:cxn ang="0">
                <a:pos x="connsiteX2" y="connsiteY2"/>
              </a:cxn>
              <a:cxn ang="0">
                <a:pos x="connsiteX3" y="connsiteY3"/>
              </a:cxn>
            </a:cxnLst>
            <a:rect l="l" t="t" r="r" b="b"/>
            <a:pathLst>
              <a:path w="5144400" h="2557681">
                <a:moveTo>
                  <a:pt x="0" y="2557681"/>
                </a:moveTo>
                <a:lnTo>
                  <a:pt x="2569286" y="0"/>
                </a:lnTo>
                <a:lnTo>
                  <a:pt x="5144400" y="2557681"/>
                </a:lnTo>
                <a:lnTo>
                  <a:pt x="0" y="25576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3296" y="3132690"/>
            <a:ext cx="1198454" cy="584343"/>
          </a:xfrm>
          <a:prstGeom prst="rect">
            <a:avLst/>
          </a:prstGeom>
        </p:spPr>
      </p:pic>
      <p:sp>
        <p:nvSpPr>
          <p:cNvPr id="10" name="TextBox Copyright"/>
          <p:cNvSpPr txBox="1"/>
          <p:nvPr userDrawn="1"/>
        </p:nvSpPr>
        <p:spPr>
          <a:xfrm>
            <a:off x="287524" y="6444005"/>
            <a:ext cx="1404156"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panose="020B0604020202020204" pitchFamily="34" charset="0"/>
                <a:cs typeface="Arial" panose="020B0604020202020204" pitchFamily="34" charset="0"/>
              </a:rPr>
              <a:t>COPYRIGHT 2014 @ </a:t>
            </a:r>
            <a:r>
              <a:rPr lang="en-US" sz="500" b="1" dirty="0">
                <a:solidFill>
                  <a:prstClr val="white"/>
                </a:solidFill>
                <a:latin typeface="Arial"/>
                <a:cs typeface="Arial" panose="020B0604020202020204" pitchFamily="34" charset="0"/>
              </a:rPr>
              <a:t>UNITY</a:t>
            </a:r>
            <a:r>
              <a:rPr lang="en-US" sz="500" b="1" dirty="0">
                <a:solidFill>
                  <a:srgbClr val="222C37"/>
                </a:solidFill>
                <a:latin typeface="Arial" panose="020B0604020202020204" pitchFamily="34" charset="0"/>
                <a:cs typeface="Arial" panose="020B0604020202020204" pitchFamily="34" charset="0"/>
              </a:rPr>
              <a:t> </a:t>
            </a:r>
            <a:r>
              <a:rPr lang="en-US" sz="500" b="1" dirty="0">
                <a:solidFill>
                  <a:prstClr val="white"/>
                </a:solidFill>
                <a:latin typeface="Arial" panose="020B0604020202020204" pitchFamily="34" charset="0"/>
                <a:cs typeface="Arial" panose="020B0604020202020204" pitchFamily="34" charset="0"/>
              </a:rPr>
              <a:t>TECHNOLOGIES</a:t>
            </a:r>
          </a:p>
        </p:txBody>
      </p:sp>
      <p:sp>
        <p:nvSpPr>
          <p:cNvPr id="13" name="Text Placeholder 2"/>
          <p:cNvSpPr>
            <a:spLocks noGrp="1"/>
          </p:cNvSpPr>
          <p:nvPr>
            <p:ph type="body" sz="quarter" idx="13" hasCustomPrompt="1"/>
          </p:nvPr>
        </p:nvSpPr>
        <p:spPr>
          <a:xfrm>
            <a:off x="453600" y="945600"/>
            <a:ext cx="5925600" cy="4987200"/>
          </a:xfrm>
        </p:spPr>
        <p:txBody>
          <a:bodyPr tIns="72000" anchor="ctr" anchorCtr="0">
            <a:normAutofit/>
          </a:bodyPr>
          <a:lstStyle>
            <a:lvl1pPr marL="0" indent="0">
              <a:lnSpc>
                <a:spcPct val="90000"/>
              </a:lnSpc>
              <a:buNone/>
              <a:defRPr lang="en-US" sz="3600" b="1" kern="1200" cap="all" spc="-50" baseline="0" dirty="0" smtClean="0">
                <a:solidFill>
                  <a:schemeClr val="bg1"/>
                </a:solidFill>
                <a:latin typeface="+mj-lt"/>
                <a:ea typeface="+mn-ea"/>
                <a:cs typeface="Arial" panose="020B0604020202020204" pitchFamily="34" charset="0"/>
              </a:defRPr>
            </a:lvl1pPr>
            <a:lvl2pPr>
              <a:defRPr lang="en-US" sz="3600" b="1" kern="1200" cap="all" spc="-50" baseline="0" dirty="0" smtClean="0">
                <a:solidFill>
                  <a:schemeClr val="bg1"/>
                </a:solidFill>
                <a:latin typeface="+mj-lt"/>
                <a:ea typeface="+mn-ea"/>
                <a:cs typeface="Arial" panose="020B0604020202020204" pitchFamily="34" charset="0"/>
              </a:defRPr>
            </a:lvl2pPr>
            <a:lvl3pPr>
              <a:defRPr lang="en-US" sz="3600" b="1" kern="1200" cap="all" spc="-50" baseline="0" dirty="0" smtClean="0">
                <a:solidFill>
                  <a:schemeClr val="bg1"/>
                </a:solidFill>
                <a:latin typeface="+mj-lt"/>
                <a:ea typeface="+mn-ea"/>
                <a:cs typeface="Arial" panose="020B0604020202020204" pitchFamily="34" charset="0"/>
              </a:defRPr>
            </a:lvl3pPr>
            <a:lvl4pPr>
              <a:defRPr lang="en-US" sz="3600" b="1" kern="1200" cap="all" spc="-50" baseline="0" dirty="0" smtClean="0">
                <a:solidFill>
                  <a:schemeClr val="bg1"/>
                </a:solidFill>
                <a:latin typeface="+mj-lt"/>
                <a:ea typeface="+mn-ea"/>
                <a:cs typeface="Arial" panose="020B0604020202020204" pitchFamily="34" charset="0"/>
              </a:defRPr>
            </a:lvl4pPr>
            <a:lvl5pPr>
              <a:defRPr lang="en-GB" sz="3600" b="1" kern="1200" cap="all" spc="-50" baseline="0" dirty="0" smtClean="0">
                <a:solidFill>
                  <a:schemeClr val="bg1"/>
                </a:solidFill>
                <a:latin typeface="+mj-lt"/>
                <a:ea typeface="+mn-ea"/>
                <a:cs typeface="Arial" panose="020B0604020202020204" pitchFamily="34" charset="0"/>
              </a:defRPr>
            </a:lvl5pPr>
          </a:lstStyle>
          <a:p>
            <a:pPr lvl="0"/>
            <a:r>
              <a:rPr lang="en-US" dirty="0" smtClean="0"/>
              <a:t>Click to edit title style</a:t>
            </a:r>
            <a:endParaRPr lang="en-GB" dirty="0"/>
          </a:p>
        </p:txBody>
      </p:sp>
    </p:spTree>
    <p:extLst>
      <p:ext uri="{BB962C8B-B14F-4D97-AF65-F5344CB8AC3E}">
        <p14:creationId xmlns:p14="http://schemas.microsoft.com/office/powerpoint/2010/main" val="3109173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and text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blue"/>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grpSp>
        <p:nvGrpSpPr>
          <p:cNvPr id="20" name="Group 19"/>
          <p:cNvGrpSpPr/>
          <p:nvPr userDrawn="1"/>
        </p:nvGrpSpPr>
        <p:grpSpPr>
          <a:xfrm>
            <a:off x="-1548680" y="2332111"/>
            <a:ext cx="1457000" cy="3348567"/>
            <a:chOff x="-1548680" y="353019"/>
            <a:chExt cx="1457000" cy="2511425"/>
          </a:xfrm>
        </p:grpSpPr>
        <p:sp>
          <p:nvSpPr>
            <p:cNvPr id="22" name="Rectangle 21"/>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1 = </a:t>
              </a:r>
              <a:r>
                <a:rPr lang="en-US" sz="900" noProof="1" smtClean="0">
                  <a:solidFill>
                    <a:srgbClr val="E7E6E6">
                      <a:lumMod val="50000"/>
                    </a:srgbClr>
                  </a:solidFill>
                  <a:ea typeface="Calibri" panose="020F0502020204030204" pitchFamily="34" charset="0"/>
                  <a:cs typeface="Times New Roman" panose="02020603050405020304" pitchFamily="18" charset="0"/>
                </a:rPr>
                <a:t>Bullet</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24 pt.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23" name="Group 22"/>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01758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and text yellow">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yellow"/>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grpSp>
        <p:nvGrpSpPr>
          <p:cNvPr id="20" name="Group 19"/>
          <p:cNvGrpSpPr/>
          <p:nvPr userDrawn="1"/>
        </p:nvGrpSpPr>
        <p:grpSpPr>
          <a:xfrm>
            <a:off x="-1548680" y="2332111"/>
            <a:ext cx="1457000" cy="3348567"/>
            <a:chOff x="-1548680" y="353019"/>
            <a:chExt cx="1457000" cy="2511425"/>
          </a:xfrm>
        </p:grpSpPr>
        <p:sp>
          <p:nvSpPr>
            <p:cNvPr id="22" name="Rectangle 21"/>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23" name="Group 22"/>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763431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and text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green"/>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1"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8" name="Rounded Rectangle 27"/>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613374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and text pin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8" name="Rounded Rectangle 27"/>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825085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and text orang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8" name="Rounded Rectangle 27"/>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80906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and text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8" name="Rounded Rectangle 27"/>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75110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and text black">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945600"/>
            <a:ext cx="7886700" cy="1296000"/>
          </a:xfrm>
        </p:spPr>
        <p:txBody>
          <a:bodyPr/>
          <a:lstStyle/>
          <a:p>
            <a:r>
              <a:rPr lang="en-US" dirty="0" smtClean="0"/>
              <a:t>Click to edit title style</a:t>
            </a:r>
            <a:endParaRPr lang="en-US" dirty="0"/>
          </a:p>
        </p:txBody>
      </p:sp>
      <p:sp>
        <p:nvSpPr>
          <p:cNvPr id="15" name="Text Placeholder 2"/>
          <p:cNvSpPr>
            <a:spLocks noGrp="1"/>
          </p:cNvSpPr>
          <p:nvPr>
            <p:ph type="body" sz="quarter" idx="13" hasCustomPrompt="1"/>
          </p:nvPr>
        </p:nvSpPr>
        <p:spPr>
          <a:xfrm>
            <a:off x="457200" y="2313517"/>
            <a:ext cx="7390800" cy="3621616"/>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blac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4" name="Date Placeholder 3" hidden="1"/>
          <p:cNvSpPr>
            <a:spLocks noGrp="1"/>
          </p:cNvSpPr>
          <p:nvPr>
            <p:ph type="dt" sz="half" idx="10"/>
          </p:nvPr>
        </p:nvSpPr>
        <p:spPr>
          <a:xfrm>
            <a:off x="1869268" y="8296456"/>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296456"/>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296456"/>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20"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6" name="Group 15"/>
          <p:cNvGrpSpPr/>
          <p:nvPr userDrawn="1"/>
        </p:nvGrpSpPr>
        <p:grpSpPr>
          <a:xfrm>
            <a:off x="-1548680" y="2332111"/>
            <a:ext cx="1457000" cy="3348567"/>
            <a:chOff x="-1548680" y="353019"/>
            <a:chExt cx="1457000" cy="2511425"/>
          </a:xfrm>
        </p:grpSpPr>
        <p:sp>
          <p:nvSpPr>
            <p:cNvPr id="17" name="Rectangle 16"/>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8" name="Group 17"/>
            <p:cNvGrpSpPr>
              <a:grpSpLocks/>
            </p:cNvGrpSpPr>
            <p:nvPr userDrawn="1"/>
          </p:nvGrpSpPr>
          <p:grpSpPr bwMode="auto">
            <a:xfrm>
              <a:off x="-498671" y="2619035"/>
              <a:ext cx="406991" cy="245409"/>
              <a:chOff x="-474298" y="3592325"/>
              <a:chExt cx="348194" cy="222690"/>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2" name="Rounded Rectangle 21"/>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023156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8" name="Rectangle blue"/>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056429"/>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056429"/>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056429"/>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grpSp>
        <p:nvGrpSpPr>
          <p:cNvPr id="2" name="Group 1"/>
          <p:cNvGrpSpPr/>
          <p:nvPr userDrawn="1"/>
        </p:nvGrpSpPr>
        <p:grpSpPr>
          <a:xfrm>
            <a:off x="-1548680" y="644691"/>
            <a:ext cx="1457000" cy="3348567"/>
            <a:chOff x="-1548680" y="353019"/>
            <a:chExt cx="1457000" cy="2511425"/>
          </a:xfrm>
        </p:grpSpPr>
        <p:sp>
          <p:nvSpPr>
            <p:cNvPr id="12" name="Rectangle 11"/>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3" name="Group 12"/>
            <p:cNvGrpSpPr>
              <a:grpSpLocks/>
            </p:cNvGrpSpPr>
            <p:nvPr userDrawn="1"/>
          </p:nvGrpSpPr>
          <p:grpSpPr bwMode="auto">
            <a:xfrm>
              <a:off x="-498671" y="2619035"/>
              <a:ext cx="406991" cy="245409"/>
              <a:chOff x="-474298" y="3592325"/>
              <a:chExt cx="348194" cy="222690"/>
            </a:xfrm>
          </p:grpSpPr>
          <p:pic>
            <p:nvPicPr>
              <p:cNvPr id="14"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16" name="Rounded Rectangle 1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pic>
        <p:nvPicPr>
          <p:cNvPr id="17" name="Logo RGB"/>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spTree>
    <p:extLst>
      <p:ext uri="{BB962C8B-B14F-4D97-AF65-F5344CB8AC3E}">
        <p14:creationId xmlns:p14="http://schemas.microsoft.com/office/powerpoint/2010/main" val="112466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6A5497-2673-F94E-AD92-F90ADED8635B}"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3982621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sp>
        <p:nvSpPr>
          <p:cNvPr id="8" name="Rectangle yellow"/>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7912414"/>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7912414"/>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7912414"/>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60614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8" name="Rectangle green"/>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008424"/>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008424"/>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008424"/>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RG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5876"/>
            <a:ext cx="618665" cy="300219"/>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87788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ink">
    <p:spTree>
      <p:nvGrpSpPr>
        <p:cNvPr id="1" name=""/>
        <p:cNvGrpSpPr/>
        <p:nvPr/>
      </p:nvGrpSpPr>
      <p:grpSpPr>
        <a:xfrm>
          <a:off x="0" y="0"/>
          <a:ext cx="0" cy="0"/>
          <a:chOff x="0" y="0"/>
          <a:chExt cx="0" cy="0"/>
        </a:xfrm>
      </p:grpSpPr>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152440"/>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978310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orange">
    <p:spTree>
      <p:nvGrpSpPr>
        <p:cNvPr id="1" name=""/>
        <p:cNvGrpSpPr/>
        <p:nvPr/>
      </p:nvGrpSpPr>
      <p:grpSpPr>
        <a:xfrm>
          <a:off x="0" y="0"/>
          <a:ext cx="0" cy="0"/>
          <a:chOff x="0" y="0"/>
          <a:chExt cx="0" cy="0"/>
        </a:xfrm>
      </p:grpSpPr>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152440"/>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499649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8" name="Rectangle pin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152440"/>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152440"/>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152440"/>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923023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8" name="Rectangle black"/>
          <p:cNvSpPr/>
          <p:nvPr userDrawn="1"/>
        </p:nvSpPr>
        <p:spPr>
          <a:xfrm>
            <a:off x="8109257" y="5109187"/>
            <a:ext cx="1034743" cy="1748813"/>
          </a:xfrm>
          <a:custGeom>
            <a:avLst/>
            <a:gdLst>
              <a:gd name="connsiteX0" fmla="*/ 0 w 781650"/>
              <a:gd name="connsiteY0" fmla="*/ 0 h 1311610"/>
              <a:gd name="connsiteX1" fmla="*/ 781650 w 781650"/>
              <a:gd name="connsiteY1" fmla="*/ 0 h 1311610"/>
              <a:gd name="connsiteX2" fmla="*/ 781650 w 781650"/>
              <a:gd name="connsiteY2" fmla="*/ 1311610 h 1311610"/>
              <a:gd name="connsiteX3" fmla="*/ 0 w 781650"/>
              <a:gd name="connsiteY3" fmla="*/ 1311610 h 1311610"/>
              <a:gd name="connsiteX4" fmla="*/ 0 w 781650"/>
              <a:gd name="connsiteY4" fmla="*/ 0 h 1311610"/>
              <a:gd name="connsiteX0" fmla="*/ 0 w 1034743"/>
              <a:gd name="connsiteY0" fmla="*/ 1047750 h 1311610"/>
              <a:gd name="connsiteX1" fmla="*/ 1034743 w 1034743"/>
              <a:gd name="connsiteY1" fmla="*/ 0 h 1311610"/>
              <a:gd name="connsiteX2" fmla="*/ 1034743 w 1034743"/>
              <a:gd name="connsiteY2" fmla="*/ 1311610 h 1311610"/>
              <a:gd name="connsiteX3" fmla="*/ 253093 w 1034743"/>
              <a:gd name="connsiteY3" fmla="*/ 1311610 h 1311610"/>
              <a:gd name="connsiteX4" fmla="*/ 0 w 1034743"/>
              <a:gd name="connsiteY4" fmla="*/ 1047750 h 13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743" h="1311610">
                <a:moveTo>
                  <a:pt x="0" y="1047750"/>
                </a:moveTo>
                <a:lnTo>
                  <a:pt x="1034743" y="0"/>
                </a:lnTo>
                <a:lnTo>
                  <a:pt x="1034743" y="1311610"/>
                </a:lnTo>
                <a:lnTo>
                  <a:pt x="253093" y="1311610"/>
                </a:lnTo>
                <a:lnTo>
                  <a:pt x="0" y="104775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defTabSz="713232"/>
            <a:endParaRPr lang="en-US" sz="1600" dirty="0">
              <a:solidFill>
                <a:prstClr val="white"/>
              </a:solidFill>
              <a:latin typeface="Arial"/>
            </a:endParaRPr>
          </a:p>
        </p:txBody>
      </p:sp>
      <p:sp>
        <p:nvSpPr>
          <p:cNvPr id="7" name="Content Placeholder 1"/>
          <p:cNvSpPr>
            <a:spLocks noGrp="1"/>
          </p:cNvSpPr>
          <p:nvPr>
            <p:ph sz="quarter" idx="13" hasCustomPrompt="1"/>
          </p:nvPr>
        </p:nvSpPr>
        <p:spPr>
          <a:xfrm>
            <a:off x="454025" y="547201"/>
            <a:ext cx="7893051" cy="5392167"/>
          </a:xfrm>
        </p:spPr>
        <p:txBody>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10"/>
          </p:nvPr>
        </p:nvSpPr>
        <p:spPr>
          <a:xfrm>
            <a:off x="1869268" y="8344462"/>
            <a:ext cx="898426" cy="365125"/>
          </a:xfrm>
        </p:spPr>
        <p:txBody>
          <a:bodyPr/>
          <a:lstStyle>
            <a:lvl1pPr>
              <a:defRPr>
                <a:solidFill>
                  <a:schemeClr val="bg1">
                    <a:lumMod val="75000"/>
                  </a:schemeClr>
                </a:solidFill>
              </a:defRPr>
            </a:lvl1pPr>
          </a:lstStyle>
          <a:p>
            <a:fld id="{AF951F4C-5508-4AB9-8621-5FEF35A42793}"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5" name="Footer Placeholder 4" hidden="1"/>
          <p:cNvSpPr>
            <a:spLocks noGrp="1"/>
          </p:cNvSpPr>
          <p:nvPr>
            <p:ph type="ftr" sz="quarter" idx="11"/>
          </p:nvPr>
        </p:nvSpPr>
        <p:spPr>
          <a:xfrm>
            <a:off x="3028950" y="8344462"/>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6" name="Slide Number Placeholder 5" hidden="1"/>
          <p:cNvSpPr>
            <a:spLocks noGrp="1"/>
          </p:cNvSpPr>
          <p:nvPr>
            <p:ph type="sldNum" sz="quarter" idx="12"/>
          </p:nvPr>
        </p:nvSpPr>
        <p:spPr>
          <a:xfrm>
            <a:off x="6457950" y="8344462"/>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17"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2040" y="6364824"/>
            <a:ext cx="615267" cy="299992"/>
          </a:xfrm>
          <a:prstGeom prst="rect">
            <a:avLst/>
          </a:prstGeom>
        </p:spPr>
      </p:pic>
      <p:grpSp>
        <p:nvGrpSpPr>
          <p:cNvPr id="14" name="Group 13"/>
          <p:cNvGrpSpPr/>
          <p:nvPr userDrawn="1"/>
        </p:nvGrpSpPr>
        <p:grpSpPr>
          <a:xfrm>
            <a:off x="-1548680" y="644691"/>
            <a:ext cx="1457000" cy="3348567"/>
            <a:chOff x="-1548680" y="353019"/>
            <a:chExt cx="1457000" cy="2511425"/>
          </a:xfrm>
        </p:grpSpPr>
        <p:sp>
          <p:nvSpPr>
            <p:cNvPr id="15" name="Rectangle 14"/>
            <p:cNvSpPr/>
            <p:nvPr userDrawn="1"/>
          </p:nvSpPr>
          <p:spPr bwMode="auto">
            <a:xfrm>
              <a:off x="-1548680" y="353019"/>
              <a:ext cx="1457000" cy="1681230"/>
            </a:xfrm>
            <a:prstGeom prst="rect">
              <a:avLst/>
            </a:prstGeom>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spcAft>
                  <a:spcPts val="200"/>
                </a:spcAft>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Text Styles </a:t>
              </a:r>
            </a:p>
            <a:p>
              <a:pPr algn="r" defTabSz="713232" eaLnBrk="1" fontAlgn="auto" hangingPunct="1">
                <a:spcBef>
                  <a:spcPts val="0"/>
                </a:spcBef>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Use the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TAB</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key to switch between levels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1 = Bullet 24 pt. </a:t>
              </a:r>
            </a:p>
            <a:p>
              <a:pPr algn="r" defTabSz="713232" eaLnBrk="1" fontAlgn="auto" hangingPunct="1">
                <a:spcBef>
                  <a:spcPts val="0"/>
                </a:spcBef>
                <a:spcAft>
                  <a:spcPts val="0"/>
                </a:spcAft>
                <a:defRPr/>
              </a:pPr>
              <a:r>
                <a:rPr lang="en-US" sz="900" noProof="1" smtClean="0">
                  <a:solidFill>
                    <a:srgbClr val="E7E6E6">
                      <a:lumMod val="50000"/>
                    </a:srgbClr>
                  </a:solidFill>
                  <a:ea typeface="Calibri" panose="020F0502020204030204" pitchFamily="34" charset="0"/>
                  <a:cs typeface="Times New Roman" panose="02020603050405020304" pitchFamily="18" charset="0"/>
                </a:rPr>
                <a:t>Level 2 = Bullet 24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3 = Bullet 20 pt. </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4 = Bullet 18 pt.</a:t>
              </a: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Level 5 = Bullet 16 pt. </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spcAft>
                  <a:spcPts val="0"/>
                </a:spcAft>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To get bullet / plain text again, use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SHIFT + TAB</a:t>
              </a:r>
            </a:p>
            <a:p>
              <a:pPr algn="r" defTabSz="713232">
                <a:spcAft>
                  <a:spcPts val="0"/>
                </a:spcAft>
                <a:defRPr/>
              </a:pPr>
              <a:endParaRPr lang="en-US" sz="900" noProof="1" smtClean="0">
                <a:solidFill>
                  <a:srgbClr val="E7E6E6">
                    <a:lumMod val="50000"/>
                  </a:srgbClr>
                </a:solidFill>
                <a:latin typeface="Arial"/>
                <a:ea typeface="Calibri" panose="020F0502020204030204" pitchFamily="34" charset="0"/>
                <a:cs typeface="Times New Roman" panose="02020603050405020304" pitchFamily="18" charset="0"/>
              </a:endParaRPr>
            </a:p>
            <a:p>
              <a:pPr algn="r" defTabSz="713232">
                <a:defRPr/>
              </a:pP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Alternatively,</a:t>
              </a:r>
            </a:p>
            <a:p>
              <a:pPr algn="r" defTabSz="713232">
                <a:defRPr/>
              </a:pP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Increase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and </a:t>
              </a:r>
              <a:r>
                <a:rPr lang="en-US" sz="900" b="1" noProof="1" smtClean="0">
                  <a:solidFill>
                    <a:srgbClr val="E7E6E6">
                      <a:lumMod val="50000"/>
                    </a:srgbClr>
                  </a:solidFill>
                  <a:latin typeface="Arial"/>
                  <a:ea typeface="Calibri" panose="020F0502020204030204" pitchFamily="34" charset="0"/>
                  <a:cs typeface="Times New Roman" panose="02020603050405020304" pitchFamily="18" charset="0"/>
                </a:rPr>
                <a:t>Decrease</a:t>
              </a:r>
              <a:r>
                <a:rPr lang="en-US" sz="900" noProof="1" smtClean="0">
                  <a:solidFill>
                    <a:srgbClr val="E7E6E6">
                      <a:lumMod val="50000"/>
                    </a:srgbClr>
                  </a:solidFill>
                  <a:latin typeface="Arial"/>
                  <a:ea typeface="Calibri" panose="020F0502020204030204" pitchFamily="34" charset="0"/>
                  <a:cs typeface="Times New Roman" panose="02020603050405020304" pitchFamily="18" charset="0"/>
                </a:rPr>
                <a:t> list level is used instead</a:t>
              </a:r>
              <a:endParaRPr lang="en-US" sz="900" noProof="1">
                <a:solidFill>
                  <a:srgbClr val="E7E6E6">
                    <a:lumMod val="50000"/>
                  </a:srgbClr>
                </a:solidFill>
                <a:latin typeface="Arial"/>
                <a:ea typeface="Calibri" panose="020F0502020204030204" pitchFamily="34" charset="0"/>
                <a:cs typeface="Times New Roman" panose="02020603050405020304" pitchFamily="18" charset="0"/>
              </a:endParaRPr>
            </a:p>
          </p:txBody>
        </p:sp>
        <p:grpSp>
          <p:nvGrpSpPr>
            <p:cNvPr id="16" name="Group 15"/>
            <p:cNvGrpSpPr>
              <a:grpSpLocks/>
            </p:cNvGrpSpPr>
            <p:nvPr userDrawn="1"/>
          </p:nvGrpSpPr>
          <p:grpSpPr bwMode="auto">
            <a:xfrm>
              <a:off x="-498671" y="2619035"/>
              <a:ext cx="406991" cy="245409"/>
              <a:chOff x="-474298" y="3592325"/>
              <a:chExt cx="348194" cy="222690"/>
            </a:xfrm>
          </p:grpSpPr>
          <p:pic>
            <p:nvPicPr>
              <p:cNvPr id="24" name="Picture 2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userDrawn="1"/>
            </p:nvSpPr>
            <p:spPr bwMode="auto">
              <a:xfrm>
                <a:off x="-297232" y="3594614"/>
                <a:ext cx="171128" cy="21175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sp>
            <p:nvSpPr>
              <p:cNvPr id="26" name="Rounded Rectangle 25"/>
              <p:cNvSpPr/>
              <p:nvPr userDrawn="1"/>
            </p:nvSpPr>
            <p:spPr bwMode="auto">
              <a:xfrm>
                <a:off x="-465643" y="3597495"/>
                <a:ext cx="168412" cy="2175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2017922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1869268" y="7912414"/>
            <a:ext cx="898426" cy="365125"/>
          </a:xfrm>
        </p:spPr>
        <p:txBody>
          <a:bodyPr/>
          <a:lstStyle>
            <a:lvl1pPr>
              <a:defRPr>
                <a:solidFill>
                  <a:schemeClr val="bg1">
                    <a:lumMod val="75000"/>
                  </a:schemeClr>
                </a:solidFill>
              </a:defRPr>
            </a:lvl1pPr>
          </a:lstStyle>
          <a:p>
            <a:fld id="{D5321ADD-C397-45D8-B04D-626A0E9FE552}"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3" name="Footer Placeholder 2" hidden="1"/>
          <p:cNvSpPr>
            <a:spLocks noGrp="1"/>
          </p:cNvSpPr>
          <p:nvPr>
            <p:ph type="ftr" sz="quarter" idx="11"/>
          </p:nvPr>
        </p:nvSpPr>
        <p:spPr>
          <a:xfrm>
            <a:off x="3028950" y="7912414"/>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4" name="Slide Number Placeholder 3" hidden="1"/>
          <p:cNvSpPr>
            <a:spLocks noGrp="1"/>
          </p:cNvSpPr>
          <p:nvPr>
            <p:ph type="sldNum" sz="quarter" idx="12"/>
          </p:nvPr>
        </p:nvSpPr>
        <p:spPr>
          <a:xfrm>
            <a:off x="6457950" y="7912414"/>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
        <p:nvSpPr>
          <p:cNvPr id="7" name="Picture Placeholder 1"/>
          <p:cNvSpPr>
            <a:spLocks noGrp="1"/>
          </p:cNvSpPr>
          <p:nvPr>
            <p:ph type="pic" sz="quarter" idx="13" hasCustomPrompt="1"/>
          </p:nvPr>
        </p:nvSpPr>
        <p:spPr>
          <a:xfrm>
            <a:off x="0" y="0"/>
            <a:ext cx="9144000" cy="6858000"/>
          </a:xfrm>
        </p:spPr>
        <p:txBody>
          <a:bodyPr tIns="432000" anchor="ctr" anchorCtr="0"/>
          <a:lstStyle>
            <a:lvl1pPr algn="ctr">
              <a:defRPr sz="1200" baseline="0">
                <a:solidFill>
                  <a:schemeClr val="bg1">
                    <a:lumMod val="50000"/>
                  </a:schemeClr>
                </a:solidFill>
              </a:defRPr>
            </a:lvl1pPr>
          </a:lstStyle>
          <a:p>
            <a:r>
              <a:rPr lang="en-GB" dirty="0" smtClean="0"/>
              <a:t>Click on icon and insert picture</a:t>
            </a:r>
            <a:endParaRPr lang="en-GB" dirty="0"/>
          </a:p>
        </p:txBody>
      </p:sp>
      <p:grpSp>
        <p:nvGrpSpPr>
          <p:cNvPr id="5" name="Group 4"/>
          <p:cNvGrpSpPr/>
          <p:nvPr userDrawn="1"/>
        </p:nvGrpSpPr>
        <p:grpSpPr>
          <a:xfrm>
            <a:off x="-1913446" y="2324877"/>
            <a:ext cx="1912938" cy="2907877"/>
            <a:chOff x="-1913446" y="1203598"/>
            <a:chExt cx="1912938" cy="2180908"/>
          </a:xfrm>
        </p:grpSpPr>
        <p:sp>
          <p:nvSpPr>
            <p:cNvPr id="10" name="Tekstboks 2"/>
            <p:cNvSpPr txBox="1"/>
            <p:nvPr userDrawn="1"/>
          </p:nvSpPr>
          <p:spPr>
            <a:xfrm>
              <a:off x="-1913446" y="1203598"/>
              <a:ext cx="1912938" cy="1419620"/>
            </a:xfrm>
            <a:prstGeom prst="rect">
              <a:avLst/>
            </a:prstGeom>
            <a:noFill/>
          </p:spPr>
          <p:txBody>
            <a:bodyPr>
              <a:spAutoFit/>
            </a:bodyPr>
            <a:lstStyle>
              <a:defPPr>
                <a:defRPr lang="da-DK"/>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713232">
                <a:defRPr/>
              </a:pPr>
              <a:r>
                <a:rPr lang="en-US" sz="900" b="1" noProof="1" smtClean="0">
                  <a:solidFill>
                    <a:srgbClr val="E7E6E6">
                      <a:lumMod val="50000"/>
                    </a:srgbClr>
                  </a:solidFill>
                  <a:latin typeface="Arial"/>
                  <a:cs typeface="Arial" pitchFamily="34" charset="0"/>
                </a:rPr>
                <a:t>Insert Image </a:t>
              </a:r>
            </a:p>
            <a:p>
              <a:pPr algn="r" defTabSz="713232">
                <a:defRPr/>
              </a:pPr>
              <a:r>
                <a:rPr lang="en-US" sz="900" b="1" noProof="1" smtClean="0">
                  <a:solidFill>
                    <a:srgbClr val="E7E6E6">
                      <a:lumMod val="50000"/>
                    </a:srgbClr>
                  </a:solidFill>
                  <a:latin typeface="Arial"/>
                  <a:cs typeface="Arial" pitchFamily="34" charset="0"/>
                </a:rPr>
                <a:t>1. </a:t>
              </a:r>
              <a:r>
                <a:rPr lang="en-US" sz="900" noProof="1" smtClean="0">
                  <a:solidFill>
                    <a:srgbClr val="E7E6E6">
                      <a:lumMod val="50000"/>
                    </a:srgbClr>
                  </a:solidFill>
                  <a:latin typeface="Arial"/>
                  <a:cs typeface="Arial" pitchFamily="34" charset="0"/>
                </a:rPr>
                <a:t>Click thumbnail image insertion icon in the middle </a:t>
              </a:r>
            </a:p>
            <a:p>
              <a:pPr algn="r" defTabSz="713232">
                <a:defRPr/>
              </a:pPr>
              <a:r>
                <a:rPr lang="en-US" sz="900" noProof="1" smtClean="0">
                  <a:solidFill>
                    <a:srgbClr val="E7E6E6">
                      <a:lumMod val="50000"/>
                    </a:srgbClr>
                  </a:solidFill>
                  <a:latin typeface="Arial"/>
                  <a:cs typeface="Arial" pitchFamily="34" charset="0"/>
                </a:rPr>
                <a:t>placeholder </a:t>
              </a:r>
            </a:p>
            <a:p>
              <a:pPr algn="r" defTabSz="713232">
                <a:defRPr/>
              </a:pPr>
              <a:r>
                <a:rPr lang="en-US" sz="900" b="1" noProof="1" smtClean="0">
                  <a:solidFill>
                    <a:srgbClr val="E7E6E6">
                      <a:lumMod val="50000"/>
                    </a:srgbClr>
                  </a:solidFill>
                  <a:latin typeface="Arial"/>
                  <a:cs typeface="Arial" pitchFamily="34" charset="0"/>
                </a:rPr>
                <a:t>2. </a:t>
              </a:r>
              <a:r>
                <a:rPr lang="en-US" sz="900" noProof="1" smtClean="0">
                  <a:solidFill>
                    <a:srgbClr val="E7E6E6">
                      <a:lumMod val="50000"/>
                    </a:srgbClr>
                  </a:solidFill>
                  <a:latin typeface="Arial"/>
                  <a:cs typeface="Arial" pitchFamily="34" charset="0"/>
                </a:rPr>
                <a:t>Insert the desired picture</a:t>
              </a:r>
            </a:p>
            <a:p>
              <a:pPr algn="r" defTabSz="713232">
                <a:defRPr/>
              </a:pPr>
              <a:r>
                <a:rPr lang="en-US" sz="900" b="1" noProof="1" smtClean="0">
                  <a:solidFill>
                    <a:srgbClr val="E7E6E6">
                      <a:lumMod val="50000"/>
                    </a:srgbClr>
                  </a:solidFill>
                  <a:latin typeface="Arial"/>
                  <a:cs typeface="Arial" pitchFamily="34" charset="0"/>
                </a:rPr>
                <a:t>3. </a:t>
              </a:r>
              <a:r>
                <a:rPr lang="en-US" sz="900" noProof="1" smtClean="0">
                  <a:solidFill>
                    <a:srgbClr val="E7E6E6">
                      <a:lumMod val="50000"/>
                    </a:srgbClr>
                  </a:solidFill>
                  <a:latin typeface="Arial"/>
                  <a:cs typeface="Arial" pitchFamily="34" charset="0"/>
                </a:rPr>
                <a:t>Click </a:t>
              </a:r>
              <a:r>
                <a:rPr lang="en-US" sz="900" b="1" noProof="1" smtClean="0">
                  <a:solidFill>
                    <a:srgbClr val="E7E6E6">
                      <a:lumMod val="50000"/>
                    </a:srgbClr>
                  </a:solidFill>
                  <a:latin typeface="Arial"/>
                  <a:cs typeface="Arial" pitchFamily="34" charset="0"/>
                </a:rPr>
                <a:t>Crop</a:t>
              </a:r>
              <a:r>
                <a:rPr lang="en-US" sz="900" noProof="1" smtClean="0">
                  <a:solidFill>
                    <a:srgbClr val="E7E6E6">
                      <a:lumMod val="50000"/>
                    </a:srgbClr>
                  </a:solidFill>
                  <a:latin typeface="Arial"/>
                  <a:cs typeface="Arial" pitchFamily="34" charset="0"/>
                </a:rPr>
                <a:t> to change </a:t>
              </a:r>
            </a:p>
            <a:p>
              <a:pPr algn="r" defTabSz="713232">
                <a:defRPr/>
              </a:pPr>
              <a:r>
                <a:rPr lang="en-US" sz="900" noProof="1" smtClean="0">
                  <a:solidFill>
                    <a:srgbClr val="E7E6E6">
                      <a:lumMod val="50000"/>
                    </a:srgbClr>
                  </a:solidFill>
                  <a:latin typeface="Arial"/>
                  <a:cs typeface="Arial" pitchFamily="34" charset="0"/>
                </a:rPr>
                <a:t>focus of the image / size </a:t>
              </a:r>
            </a:p>
            <a:p>
              <a:pPr algn="r" defTabSz="713232">
                <a:defRPr/>
              </a:pPr>
              <a:endParaRPr lang="en-US" sz="900" noProof="1" smtClean="0">
                <a:solidFill>
                  <a:srgbClr val="E7E6E6">
                    <a:lumMod val="50000"/>
                  </a:srgbClr>
                </a:solidFill>
                <a:latin typeface="Arial"/>
                <a:cs typeface="Arial" pitchFamily="34" charset="0"/>
              </a:endParaRPr>
            </a:p>
            <a:p>
              <a:pPr algn="r" defTabSz="713232">
                <a:defRPr/>
              </a:pPr>
              <a:endParaRPr lang="en-US" sz="900" noProof="1" smtClean="0">
                <a:solidFill>
                  <a:srgbClr val="E7E6E6">
                    <a:lumMod val="50000"/>
                  </a:srgbClr>
                </a:solidFill>
                <a:latin typeface="Arial"/>
                <a:cs typeface="Arial" pitchFamily="34" charset="0"/>
              </a:endParaRPr>
            </a:p>
            <a:p>
              <a:pPr algn="r" defTabSz="713232">
                <a:defRPr/>
              </a:pPr>
              <a:r>
                <a:rPr lang="en-US" sz="900" b="1" noProof="1" smtClean="0">
                  <a:solidFill>
                    <a:srgbClr val="E7E6E6">
                      <a:lumMod val="50000"/>
                    </a:srgbClr>
                  </a:solidFill>
                  <a:latin typeface="Arial"/>
                  <a:cs typeface="Arial" pitchFamily="34" charset="0"/>
                </a:rPr>
                <a:t>4. </a:t>
              </a:r>
              <a:r>
                <a:rPr lang="en-US" sz="900" noProof="1" smtClean="0">
                  <a:solidFill>
                    <a:srgbClr val="E7E6E6">
                      <a:lumMod val="50000"/>
                    </a:srgbClr>
                  </a:solidFill>
                  <a:latin typeface="Arial"/>
                  <a:cs typeface="Arial" pitchFamily="34" charset="0"/>
                </a:rPr>
                <a:t>If you want to scale the image to hold the </a:t>
              </a:r>
              <a:r>
                <a:rPr lang="en-US" sz="900" b="1" noProof="1" smtClean="0">
                  <a:solidFill>
                    <a:srgbClr val="E7E6E6">
                      <a:lumMod val="50000"/>
                    </a:srgbClr>
                  </a:solidFill>
                  <a:latin typeface="Arial"/>
                  <a:cs typeface="Arial" pitchFamily="34" charset="0"/>
                </a:rPr>
                <a:t>SHIFT</a:t>
              </a:r>
              <a:r>
                <a:rPr lang="en-US" sz="900" noProof="1" smtClean="0">
                  <a:solidFill>
                    <a:srgbClr val="E7E6E6">
                      <a:lumMod val="50000"/>
                    </a:srgbClr>
                  </a:solidFill>
                  <a:latin typeface="Arial"/>
                  <a:cs typeface="Arial" pitchFamily="34" charset="0"/>
                </a:rPr>
                <a:t> button down while dragging the corners of the image</a:t>
              </a:r>
              <a:endParaRPr lang="en-US" sz="900" noProof="1">
                <a:solidFill>
                  <a:srgbClr val="E7E6E6">
                    <a:lumMod val="50000"/>
                  </a:srgbClr>
                </a:solidFill>
                <a:latin typeface="Arial"/>
                <a:cs typeface="Arial" pitchFamily="34" charset="0"/>
              </a:endParaRP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614" y="2244517"/>
              <a:ext cx="314401" cy="24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uppe 3"/>
            <p:cNvGrpSpPr>
              <a:grpSpLocks/>
            </p:cNvGrpSpPr>
            <p:nvPr userDrawn="1"/>
          </p:nvGrpSpPr>
          <p:grpSpPr bwMode="auto">
            <a:xfrm>
              <a:off x="-397470" y="3075930"/>
              <a:ext cx="259718" cy="308576"/>
              <a:chOff x="6851634" y="5892170"/>
              <a:chExt cx="252226" cy="300038"/>
            </a:xfrm>
          </p:grpSpPr>
          <p:pic>
            <p:nvPicPr>
              <p:cNvPr id="13"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65170" y="5935033"/>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userDrawn="1"/>
            </p:nvSpPr>
            <p:spPr bwMode="auto">
              <a:xfrm>
                <a:off x="6851634" y="589217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3232">
                  <a:defRPr/>
                </a:pPr>
                <a:endParaRPr lang="en-US" sz="2000" noProof="1">
                  <a:solidFill>
                    <a:prstClr val="white"/>
                  </a:solidFill>
                  <a:latin typeface="Arial"/>
                </a:endParaRPr>
              </a:p>
            </p:txBody>
          </p:sp>
        </p:grpSp>
      </p:grpSp>
    </p:spTree>
    <p:extLst>
      <p:ext uri="{BB962C8B-B14F-4D97-AF65-F5344CB8AC3E}">
        <p14:creationId xmlns:p14="http://schemas.microsoft.com/office/powerpoint/2010/main" val="1975292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1869268" y="7912414"/>
            <a:ext cx="898426" cy="365125"/>
          </a:xfrm>
        </p:spPr>
        <p:txBody>
          <a:bodyPr/>
          <a:lstStyle>
            <a:lvl1pPr>
              <a:defRPr>
                <a:solidFill>
                  <a:schemeClr val="bg1">
                    <a:lumMod val="75000"/>
                  </a:schemeClr>
                </a:solidFill>
              </a:defRPr>
            </a:lvl1pPr>
          </a:lstStyle>
          <a:p>
            <a:fld id="{E7833D3E-1EF8-4CC8-B00C-70F909FDE196}"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4" name="Footer Placeholder 3" hidden="1"/>
          <p:cNvSpPr>
            <a:spLocks noGrp="1"/>
          </p:cNvSpPr>
          <p:nvPr>
            <p:ph type="ftr" sz="quarter" idx="11"/>
          </p:nvPr>
        </p:nvSpPr>
        <p:spPr>
          <a:xfrm>
            <a:off x="3028950" y="7912414"/>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5" name="Slide Number Placeholder 4" hidden="1"/>
          <p:cNvSpPr>
            <a:spLocks noGrp="1"/>
          </p:cNvSpPr>
          <p:nvPr>
            <p:ph type="sldNum" sz="quarter" idx="12"/>
          </p:nvPr>
        </p:nvSpPr>
        <p:spPr>
          <a:xfrm>
            <a:off x="6457950" y="7912414"/>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pic>
        <p:nvPicPr>
          <p:cNvPr id="6" name="Baggrund"/>
          <p:cNvPicPr>
            <a:picLocks noChangeAspect="1"/>
          </p:cNvPicPr>
          <p:nvPr userDrawn="1"/>
        </p:nvPicPr>
        <p:blipFill>
          <a:blip r:embed="rId2"/>
          <a:stretch>
            <a:fillRect/>
          </a:stretch>
        </p:blipFill>
        <p:spPr>
          <a:xfrm>
            <a:off x="-12154" y="-8101"/>
            <a:ext cx="9180512" cy="6885384"/>
          </a:xfrm>
          <a:prstGeom prst="rect">
            <a:avLst/>
          </a:prstGeom>
          <a:noFill/>
        </p:spPr>
      </p:pic>
      <p:sp>
        <p:nvSpPr>
          <p:cNvPr id="11" name="Text Placeholder 1"/>
          <p:cNvSpPr>
            <a:spLocks noGrp="1"/>
          </p:cNvSpPr>
          <p:nvPr>
            <p:ph type="body" sz="quarter" idx="13" hasCustomPrompt="1"/>
          </p:nvPr>
        </p:nvSpPr>
        <p:spPr>
          <a:xfrm>
            <a:off x="-17246" y="4351703"/>
            <a:ext cx="9185603" cy="1938867"/>
          </a:xfrm>
        </p:spPr>
        <p:txBody>
          <a:bodyPr lIns="1800000" rIns="1800000"/>
          <a:lstStyle>
            <a:lvl1pPr marL="0" indent="0" algn="ctr">
              <a:buNone/>
              <a:defRPr sz="1600">
                <a:solidFill>
                  <a:schemeClr val="bg1"/>
                </a:solidFill>
              </a:defRPr>
            </a:lvl1pPr>
            <a:lvl2pPr marL="0" indent="0" algn="ctr">
              <a:buNone/>
              <a:defRPr sz="1600">
                <a:solidFill>
                  <a:schemeClr val="bg1"/>
                </a:solidFill>
              </a:defRPr>
            </a:lvl2pPr>
            <a:lvl3pPr marL="0" indent="0" algn="ctr">
              <a:buNone/>
              <a:defRPr sz="1400">
                <a:solidFill>
                  <a:schemeClr val="bg1"/>
                </a:solidFill>
              </a:defRPr>
            </a:lvl3pPr>
            <a:lvl4pPr marL="0" indent="0" algn="ctr">
              <a:buNone/>
              <a:defRPr sz="1200">
                <a:solidFill>
                  <a:schemeClr val="bg1"/>
                </a:solidFill>
              </a:defRPr>
            </a:lvl4pPr>
            <a:lvl5pPr marL="0" indent="0" algn="ctr">
              <a:buNone/>
              <a:defRPr sz="1000">
                <a:solidFill>
                  <a:schemeClr val="bg1"/>
                </a:solidFill>
              </a:defRPr>
            </a:lvl5pPr>
          </a:lstStyle>
          <a:p>
            <a:pPr lvl="0"/>
            <a:r>
              <a:rPr lang="en-US" dirty="0" smtClean="0"/>
              <a:t>Click to edit title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Logo hvi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80547" y="2556680"/>
            <a:ext cx="2182906" cy="1064341"/>
          </a:xfrm>
          <a:prstGeom prst="rect">
            <a:avLst/>
          </a:prstGeom>
        </p:spPr>
      </p:pic>
    </p:spTree>
    <p:extLst>
      <p:ext uri="{BB962C8B-B14F-4D97-AF65-F5344CB8AC3E}">
        <p14:creationId xmlns:p14="http://schemas.microsoft.com/office/powerpoint/2010/main" val="2789878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hidden="1"/>
          <p:cNvSpPr>
            <a:spLocks noGrp="1"/>
          </p:cNvSpPr>
          <p:nvPr>
            <p:ph type="dt" sz="half" idx="10"/>
          </p:nvPr>
        </p:nvSpPr>
        <p:spPr>
          <a:xfrm>
            <a:off x="1869268" y="7912414"/>
            <a:ext cx="898426" cy="365125"/>
          </a:xfrm>
        </p:spPr>
        <p:txBody>
          <a:bodyPr/>
          <a:lstStyle>
            <a:lvl1pPr>
              <a:defRPr>
                <a:solidFill>
                  <a:schemeClr val="bg1">
                    <a:lumMod val="75000"/>
                  </a:schemeClr>
                </a:solidFill>
              </a:defRPr>
            </a:lvl1pPr>
          </a:lstStyle>
          <a:p>
            <a:fld id="{F3795A57-B3F6-4C0F-A70E-A69483E7E72A}"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4" name="Footer Placeholder 3" hidden="1"/>
          <p:cNvSpPr>
            <a:spLocks noGrp="1"/>
          </p:cNvSpPr>
          <p:nvPr>
            <p:ph type="ftr" sz="quarter" idx="11"/>
          </p:nvPr>
        </p:nvSpPr>
        <p:spPr>
          <a:xfrm>
            <a:off x="3028950" y="7912414"/>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5" name="Slide Number Placeholder 4" hidden="1"/>
          <p:cNvSpPr>
            <a:spLocks noGrp="1"/>
          </p:cNvSpPr>
          <p:nvPr>
            <p:ph type="sldNum" sz="quarter" idx="12"/>
          </p:nvPr>
        </p:nvSpPr>
        <p:spPr>
          <a:xfrm>
            <a:off x="6457950" y="7912414"/>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2506845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1869268" y="7720392"/>
            <a:ext cx="898426" cy="365125"/>
          </a:xfrm>
        </p:spPr>
        <p:txBody>
          <a:bodyPr/>
          <a:lstStyle>
            <a:lvl1pPr>
              <a:defRPr>
                <a:solidFill>
                  <a:schemeClr val="bg1">
                    <a:lumMod val="75000"/>
                  </a:schemeClr>
                </a:solidFill>
              </a:defRPr>
            </a:lvl1pPr>
          </a:lstStyle>
          <a:p>
            <a:fld id="{D5321ADD-C397-45D8-B04D-626A0E9FE552}" type="datetime1">
              <a:rPr lang="en-US" smtClean="0">
                <a:solidFill>
                  <a:prstClr val="white">
                    <a:lumMod val="75000"/>
                  </a:prstClr>
                </a:solidFill>
                <a:latin typeface="Arial"/>
              </a:rPr>
              <a:pPr/>
              <a:t>4/24/15</a:t>
            </a:fld>
            <a:endParaRPr lang="en-US" dirty="0">
              <a:solidFill>
                <a:prstClr val="white">
                  <a:lumMod val="75000"/>
                </a:prstClr>
              </a:solidFill>
              <a:latin typeface="Arial"/>
            </a:endParaRPr>
          </a:p>
        </p:txBody>
      </p:sp>
      <p:sp>
        <p:nvSpPr>
          <p:cNvPr id="3" name="Footer Placeholder 2" hidden="1"/>
          <p:cNvSpPr>
            <a:spLocks noGrp="1"/>
          </p:cNvSpPr>
          <p:nvPr>
            <p:ph type="ftr" sz="quarter" idx="11"/>
          </p:nvPr>
        </p:nvSpPr>
        <p:spPr>
          <a:xfrm>
            <a:off x="3028950" y="7720392"/>
            <a:ext cx="3086100" cy="365125"/>
          </a:xfrm>
        </p:spPr>
        <p:txBody>
          <a:bodyPr/>
          <a:lstStyle>
            <a:lvl1pPr>
              <a:defRPr>
                <a:solidFill>
                  <a:schemeClr val="bg1">
                    <a:lumMod val="75000"/>
                  </a:schemeClr>
                </a:solidFill>
              </a:defRPr>
            </a:lvl1pPr>
          </a:lstStyle>
          <a:p>
            <a:endParaRPr lang="en-US" dirty="0">
              <a:solidFill>
                <a:prstClr val="white">
                  <a:lumMod val="75000"/>
                </a:prstClr>
              </a:solidFill>
              <a:latin typeface="Arial"/>
            </a:endParaRPr>
          </a:p>
        </p:txBody>
      </p:sp>
      <p:sp>
        <p:nvSpPr>
          <p:cNvPr id="4" name="Slide Number Placeholder 3" hidden="1"/>
          <p:cNvSpPr>
            <a:spLocks noGrp="1"/>
          </p:cNvSpPr>
          <p:nvPr>
            <p:ph type="sldNum" sz="quarter" idx="12"/>
          </p:nvPr>
        </p:nvSpPr>
        <p:spPr>
          <a:xfrm>
            <a:off x="6457950" y="7720392"/>
            <a:ext cx="1390050" cy="365125"/>
          </a:xfrm>
        </p:spPr>
        <p:txBody>
          <a:bodyPr/>
          <a:lstStyle>
            <a:lvl1pPr>
              <a:defRPr>
                <a:solidFill>
                  <a:schemeClr val="bg1">
                    <a:lumMod val="75000"/>
                  </a:schemeClr>
                </a:solidFill>
              </a:defRPr>
            </a:lvl1pPr>
          </a:lstStyle>
          <a:p>
            <a:fld id="{A8526540-8BAE-4958-B62A-FD3CB5380289}"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165183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6A5497-2673-F94E-AD92-F90ADED8635B}" type="datetimeFigureOut">
              <a:rPr lang="en-US" smtClean="0"/>
              <a:t>4/24/15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516023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ark Title Only">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2834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713232"/>
            <a:endParaRPr lang="en-US" sz="1404">
              <a:solidFill>
                <a:prstClr val="white"/>
              </a:solidFill>
              <a:latin typeface="Aria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A791085-44F2-44CB-B554-95AD36745C87}" type="slidenum">
              <a:rPr lang="en-US" smtClean="0">
                <a:solidFill>
                  <a:srgbClr val="222C37">
                    <a:tint val="75000"/>
                  </a:srgbClr>
                </a:solidFill>
                <a:latin typeface="Arial"/>
              </a:rPr>
              <a:pPr/>
              <a:t>‹#›</a:t>
            </a:fld>
            <a:endParaRPr lang="en-US">
              <a:solidFill>
                <a:srgbClr val="222C37">
                  <a:tint val="75000"/>
                </a:srgbClr>
              </a:solidFill>
              <a:latin typeface="Arial"/>
            </a:endParaRPr>
          </a:p>
        </p:txBody>
      </p:sp>
      <p:sp>
        <p:nvSpPr>
          <p:cNvPr id="5" name="Freeform 4"/>
          <p:cNvSpPr/>
          <p:nvPr userDrawn="1"/>
        </p:nvSpPr>
        <p:spPr>
          <a:xfrm>
            <a:off x="8345606" y="5513336"/>
            <a:ext cx="798395" cy="1344664"/>
          </a:xfrm>
          <a:custGeom>
            <a:avLst/>
            <a:gdLst>
              <a:gd name="connsiteX0" fmla="*/ 1037230 w 1037230"/>
              <a:gd name="connsiteY0" fmla="*/ 0 h 1310185"/>
              <a:gd name="connsiteX1" fmla="*/ 1037230 w 1037230"/>
              <a:gd name="connsiteY1" fmla="*/ 1310185 h 1310185"/>
              <a:gd name="connsiteX2" fmla="*/ 259307 w 1037230"/>
              <a:gd name="connsiteY2" fmla="*/ 1310185 h 1310185"/>
              <a:gd name="connsiteX3" fmla="*/ 0 w 1037230"/>
              <a:gd name="connsiteY3" fmla="*/ 1050878 h 1310185"/>
              <a:gd name="connsiteX4" fmla="*/ 1037230 w 1037230"/>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30" h="1310185">
                <a:moveTo>
                  <a:pt x="1037230" y="0"/>
                </a:moveTo>
                <a:lnTo>
                  <a:pt x="1037230" y="1310185"/>
                </a:lnTo>
                <a:lnTo>
                  <a:pt x="259307" y="1310185"/>
                </a:lnTo>
                <a:lnTo>
                  <a:pt x="0" y="1050878"/>
                </a:lnTo>
                <a:lnTo>
                  <a:pt x="103723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713232"/>
            <a:endParaRPr lang="en-US" sz="1404">
              <a:solidFill>
                <a:prstClr val="white"/>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1714" y="6490190"/>
            <a:ext cx="456195" cy="221348"/>
          </a:xfrm>
          <a:prstGeom prst="rect">
            <a:avLst/>
          </a:prstGeom>
        </p:spPr>
      </p:pic>
    </p:spTree>
    <p:extLst>
      <p:ext uri="{BB962C8B-B14F-4D97-AF65-F5344CB8AC3E}">
        <p14:creationId xmlns:p14="http://schemas.microsoft.com/office/powerpoint/2010/main" val="1815485930"/>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ark 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28344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713232"/>
            <a:endParaRPr lang="en-US" sz="1404">
              <a:solidFill>
                <a:prstClr val="white"/>
              </a:solidFill>
              <a:latin typeface="Arial"/>
            </a:endParaRPr>
          </a:p>
        </p:txBody>
      </p:sp>
      <p:sp>
        <p:nvSpPr>
          <p:cNvPr id="5" name="Freeform 4"/>
          <p:cNvSpPr/>
          <p:nvPr userDrawn="1"/>
        </p:nvSpPr>
        <p:spPr>
          <a:xfrm>
            <a:off x="8345606" y="5513336"/>
            <a:ext cx="798395" cy="1344664"/>
          </a:xfrm>
          <a:custGeom>
            <a:avLst/>
            <a:gdLst>
              <a:gd name="connsiteX0" fmla="*/ 1037230 w 1037230"/>
              <a:gd name="connsiteY0" fmla="*/ 0 h 1310185"/>
              <a:gd name="connsiteX1" fmla="*/ 1037230 w 1037230"/>
              <a:gd name="connsiteY1" fmla="*/ 1310185 h 1310185"/>
              <a:gd name="connsiteX2" fmla="*/ 259307 w 1037230"/>
              <a:gd name="connsiteY2" fmla="*/ 1310185 h 1310185"/>
              <a:gd name="connsiteX3" fmla="*/ 0 w 1037230"/>
              <a:gd name="connsiteY3" fmla="*/ 1050878 h 1310185"/>
              <a:gd name="connsiteX4" fmla="*/ 1037230 w 1037230"/>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30" h="1310185">
                <a:moveTo>
                  <a:pt x="1037230" y="0"/>
                </a:moveTo>
                <a:lnTo>
                  <a:pt x="1037230" y="1310185"/>
                </a:lnTo>
                <a:lnTo>
                  <a:pt x="259307" y="1310185"/>
                </a:lnTo>
                <a:lnTo>
                  <a:pt x="0" y="1050878"/>
                </a:lnTo>
                <a:lnTo>
                  <a:pt x="103723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713232"/>
            <a:endParaRPr lang="en-US" sz="1404">
              <a:solidFill>
                <a:prstClr val="white"/>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1714" y="6490190"/>
            <a:ext cx="456195" cy="221348"/>
          </a:xfrm>
          <a:prstGeom prst="rect">
            <a:avLst/>
          </a:prstGeom>
        </p:spPr>
      </p:pic>
      <p:sp>
        <p:nvSpPr>
          <p:cNvPr id="3" name="Subtitle 2"/>
          <p:cNvSpPr>
            <a:spLocks noGrp="1"/>
          </p:cNvSpPr>
          <p:nvPr>
            <p:ph type="subTitle" idx="1"/>
          </p:nvPr>
        </p:nvSpPr>
        <p:spPr>
          <a:xfrm>
            <a:off x="1143000" y="3602037"/>
            <a:ext cx="6858000" cy="1655763"/>
          </a:xfrm>
        </p:spPr>
        <p:txBody>
          <a:bodyPr lIns="0" tIns="0" rIns="0" bIns="0">
            <a:normAutofit/>
          </a:bodyPr>
          <a:lstStyle>
            <a:lvl1pPr marL="0" indent="0" algn="ctr">
              <a:buNone/>
              <a:defRPr sz="2700" baseline="0">
                <a:solidFill>
                  <a:schemeClr val="bg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7" name="Title 6"/>
          <p:cNvSpPr>
            <a:spLocks noGrp="1"/>
          </p:cNvSpPr>
          <p:nvPr>
            <p:ph type="title"/>
          </p:nvPr>
        </p:nvSpPr>
        <p:spPr>
          <a:xfrm>
            <a:off x="1143000" y="1376171"/>
            <a:ext cx="6858000" cy="2225868"/>
          </a:xfrm>
        </p:spPr>
        <p:txBody>
          <a:bodyPr lIns="0" tIns="0" rIns="0" bIns="0">
            <a:normAutofit/>
          </a:bodyPr>
          <a:lstStyle>
            <a:lvl1pPr algn="ctr">
              <a:defRPr sz="41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0941801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6A5497-2673-F94E-AD92-F90ADED8635B}" type="datetimeFigureOut">
              <a:rPr lang="en-US" smtClean="0"/>
              <a:t>4/24/15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419728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A5497-2673-F94E-AD92-F90ADED8635B}" type="datetimeFigureOut">
              <a:rPr lang="en-US" smtClean="0"/>
              <a:t>4/24/15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558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A5497-2673-F94E-AD92-F90ADED8635B}"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70077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A5497-2673-F94E-AD92-F90ADED8635B}" type="datetimeFigureOut">
              <a:rPr lang="en-US" smtClean="0"/>
              <a:t>4/24/15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EABCF-14DC-9742-8F2E-39AB3AA6CE56}" type="slidenum">
              <a:rPr lang="en-US" smtClean="0"/>
              <a:t>‹#›</a:t>
            </a:fld>
            <a:endParaRPr lang="en-US"/>
          </a:p>
        </p:txBody>
      </p:sp>
    </p:spTree>
    <p:extLst>
      <p:ext uri="{BB962C8B-B14F-4D97-AF65-F5344CB8AC3E}">
        <p14:creationId xmlns:p14="http://schemas.microsoft.com/office/powerpoint/2010/main" val="40279906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1" Type="http://schemas.openxmlformats.org/officeDocument/2006/relationships/slideLayout" Target="../slideLayouts/slideLayout34.xml"/><Relationship Id="rId22" Type="http://schemas.openxmlformats.org/officeDocument/2006/relationships/slideLayout" Target="../slideLayouts/slideLayout35.xml"/><Relationship Id="rId23" Type="http://schemas.openxmlformats.org/officeDocument/2006/relationships/slideLayout" Target="../slideLayouts/slideLayout36.xml"/><Relationship Id="rId24" Type="http://schemas.openxmlformats.org/officeDocument/2006/relationships/slideLayout" Target="../slideLayouts/slideLayout37.xml"/><Relationship Id="rId25" Type="http://schemas.openxmlformats.org/officeDocument/2006/relationships/slideLayout" Target="../slideLayouts/slideLayout38.xml"/><Relationship Id="rId26" Type="http://schemas.openxmlformats.org/officeDocument/2006/relationships/slideLayout" Target="../slideLayouts/slideLayout39.xml"/><Relationship Id="rId27" Type="http://schemas.openxmlformats.org/officeDocument/2006/relationships/slideLayout" Target="../slideLayouts/slideLayout40.xml"/><Relationship Id="rId28" Type="http://schemas.openxmlformats.org/officeDocument/2006/relationships/slideLayout" Target="../slideLayouts/slideLayout41.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30" Type="http://schemas.openxmlformats.org/officeDocument/2006/relationships/slideLayout" Target="../slideLayouts/slideLayout43.xml"/><Relationship Id="rId31" Type="http://schemas.openxmlformats.org/officeDocument/2006/relationships/slideLayout" Target="../slideLayouts/slideLayout44.xml"/><Relationship Id="rId32" Type="http://schemas.openxmlformats.org/officeDocument/2006/relationships/slideLayout" Target="../slideLayouts/slideLayout45.xml"/><Relationship Id="rId9" Type="http://schemas.openxmlformats.org/officeDocument/2006/relationships/slideLayout" Target="../slideLayouts/slideLayout22.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3" Type="http://schemas.openxmlformats.org/officeDocument/2006/relationships/slideLayout" Target="../slideLayouts/slideLayout46.xml"/><Relationship Id="rId34" Type="http://schemas.openxmlformats.org/officeDocument/2006/relationships/slideLayout" Target="../slideLayouts/slideLayout47.xml"/><Relationship Id="rId35" Type="http://schemas.openxmlformats.org/officeDocument/2006/relationships/slideLayout" Target="../slideLayouts/slideLayout48.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slideLayout" Target="../slideLayouts/slideLayout32.xml"/><Relationship Id="rId37" Type="http://schemas.openxmlformats.org/officeDocument/2006/relationships/slideLayout" Target="../slideLayouts/slideLayout50.xml"/><Relationship Id="rId38" Type="http://schemas.openxmlformats.org/officeDocument/2006/relationships/slideLayout" Target="../slideLayouts/slideLayout51.xml"/><Relationship Id="rId3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A5497-2673-F94E-AD92-F90ADED8635B}" type="datetimeFigureOut">
              <a:rPr lang="en-US" smtClean="0"/>
              <a:t>4/24/15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EABCF-14DC-9742-8F2E-39AB3AA6CE56}" type="slidenum">
              <a:rPr lang="en-US" smtClean="0"/>
              <a:t>‹#›</a:t>
            </a:fld>
            <a:endParaRPr lang="en-US"/>
          </a:p>
        </p:txBody>
      </p:sp>
      <p:sp>
        <p:nvSpPr>
          <p:cNvPr id="8" name="TextBox 7"/>
          <p:cNvSpPr txBox="1"/>
          <p:nvPr userDrawn="1"/>
        </p:nvSpPr>
        <p:spPr>
          <a:xfrm>
            <a:off x="455529" y="6347497"/>
            <a:ext cx="1194670" cy="369332"/>
          </a:xfrm>
          <a:prstGeom prst="rect">
            <a:avLst/>
          </a:prstGeom>
          <a:noFill/>
        </p:spPr>
        <p:txBody>
          <a:bodyPr wrap="none" rtlCol="0">
            <a:spAutoFit/>
          </a:bodyPr>
          <a:lstStyle/>
          <a:p>
            <a:r>
              <a:rPr lang="en-US" dirty="0" smtClean="0"/>
              <a:t>#accu2015</a:t>
            </a:r>
          </a:p>
        </p:txBody>
      </p:sp>
      <p:sp>
        <p:nvSpPr>
          <p:cNvPr id="9" name="TextBox 8"/>
          <p:cNvSpPr txBox="1"/>
          <p:nvPr userDrawn="1"/>
        </p:nvSpPr>
        <p:spPr>
          <a:xfrm>
            <a:off x="1784584" y="6347171"/>
            <a:ext cx="1286079" cy="369332"/>
          </a:xfrm>
          <a:prstGeom prst="rect">
            <a:avLst/>
          </a:prstGeom>
          <a:noFill/>
        </p:spPr>
        <p:txBody>
          <a:bodyPr wrap="none" rtlCol="0">
            <a:spAutoFit/>
          </a:bodyPr>
          <a:lstStyle/>
          <a:p>
            <a:r>
              <a:rPr lang="en-US" dirty="0" smtClean="0"/>
              <a:t>@accu2015</a:t>
            </a:r>
          </a:p>
        </p:txBody>
      </p:sp>
      <p:sp>
        <p:nvSpPr>
          <p:cNvPr id="10" name="TextBox 9"/>
          <p:cNvSpPr txBox="1"/>
          <p:nvPr userDrawn="1"/>
        </p:nvSpPr>
        <p:spPr>
          <a:xfrm>
            <a:off x="4999642" y="6356628"/>
            <a:ext cx="1751689" cy="369332"/>
          </a:xfrm>
          <a:prstGeom prst="rect">
            <a:avLst/>
          </a:prstGeom>
          <a:noFill/>
        </p:spPr>
        <p:txBody>
          <a:bodyPr wrap="square" rtlCol="0">
            <a:spAutoFit/>
          </a:bodyPr>
          <a:lstStyle/>
          <a:p>
            <a:r>
              <a:rPr lang="en-US" dirty="0" smtClean="0"/>
              <a:t>@</a:t>
            </a:r>
            <a:r>
              <a:rPr lang="en-US" dirty="0" err="1" smtClean="0"/>
              <a:t>dmytromindra</a:t>
            </a:r>
            <a:endParaRPr lang="en-US" dirty="0" smtClean="0"/>
          </a:p>
        </p:txBody>
      </p:sp>
      <p:sp>
        <p:nvSpPr>
          <p:cNvPr id="12" name="Rectangle 11"/>
          <p:cNvSpPr/>
          <p:nvPr userDrawn="1"/>
        </p:nvSpPr>
        <p:spPr>
          <a:xfrm>
            <a:off x="3197016" y="6353114"/>
            <a:ext cx="1609898" cy="369332"/>
          </a:xfrm>
          <a:prstGeom prst="rect">
            <a:avLst/>
          </a:prstGeom>
        </p:spPr>
        <p:txBody>
          <a:bodyPr wrap="none">
            <a:spAutoFit/>
          </a:bodyPr>
          <a:lstStyle/>
          <a:p>
            <a:r>
              <a:rPr lang="en-US" dirty="0" smtClean="0"/>
              <a:t>http://</a:t>
            </a:r>
            <a:r>
              <a:rPr lang="en-US" dirty="0" err="1" smtClean="0"/>
              <a:t>accu.org</a:t>
            </a:r>
            <a:endParaRPr lang="en-US" dirty="0"/>
          </a:p>
        </p:txBody>
      </p:sp>
      <p:pic>
        <p:nvPicPr>
          <p:cNvPr id="13" name="Picture 12"/>
          <p:cNvPicPr>
            <a:picLocks noChangeAspect="1"/>
          </p:cNvPicPr>
          <p:nvPr userDrawn="1"/>
        </p:nvPicPr>
        <p:blipFill>
          <a:blip r:embed="rId15"/>
          <a:stretch>
            <a:fillRect/>
          </a:stretch>
        </p:blipFill>
        <p:spPr>
          <a:xfrm>
            <a:off x="7090366" y="6356628"/>
            <a:ext cx="1733907" cy="432037"/>
          </a:xfrm>
          <a:prstGeom prst="rect">
            <a:avLst/>
          </a:prstGeom>
        </p:spPr>
      </p:pic>
    </p:spTree>
    <p:extLst>
      <p:ext uri="{BB962C8B-B14F-4D97-AF65-F5344CB8AC3E}">
        <p14:creationId xmlns:p14="http://schemas.microsoft.com/office/powerpoint/2010/main" val="405210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5600"/>
            <a:ext cx="7886700" cy="1296000"/>
          </a:xfrm>
          <a:prstGeom prst="rect">
            <a:avLst/>
          </a:prstGeom>
        </p:spPr>
        <p:txBody>
          <a:bodyPr vert="horz" lIns="0" tIns="0" rIns="0" bIns="0" rtlCol="0" anchor="t" anchorCtr="0">
            <a:normAutofit/>
          </a:bodyPr>
          <a:lstStyle/>
          <a:p>
            <a:r>
              <a:rPr lang="en-US" noProof="0" dirty="0" smtClean="0"/>
              <a:t>Click</a:t>
            </a:r>
            <a:r>
              <a:rPr lang="en-US" dirty="0" smtClean="0"/>
              <a:t> to edit title style</a:t>
            </a:r>
            <a:endParaRPr lang="en-US" dirty="0"/>
          </a:p>
        </p:txBody>
      </p:sp>
      <p:sp>
        <p:nvSpPr>
          <p:cNvPr id="3" name="Text Placeholder 2"/>
          <p:cNvSpPr>
            <a:spLocks noGrp="1"/>
          </p:cNvSpPr>
          <p:nvPr>
            <p:ph type="body" idx="1"/>
          </p:nvPr>
        </p:nvSpPr>
        <p:spPr>
          <a:xfrm>
            <a:off x="457200" y="2313600"/>
            <a:ext cx="7390800" cy="3621533"/>
          </a:xfrm>
          <a:prstGeom prst="rect">
            <a:avLst/>
          </a:prstGeom>
        </p:spPr>
        <p:txBody>
          <a:bodyPr vert="horz" lIns="0" tIns="0" rIns="0" bIns="0" rtlCol="0">
            <a:normAutofit/>
          </a:body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hidden="1"/>
          <p:cNvSpPr>
            <a:spLocks noGrp="1"/>
          </p:cNvSpPr>
          <p:nvPr>
            <p:ph type="dt" sz="half" idx="2"/>
          </p:nvPr>
        </p:nvSpPr>
        <p:spPr>
          <a:xfrm>
            <a:off x="1869268" y="6356351"/>
            <a:ext cx="898426"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713232"/>
            <a:fld id="{E7833D3E-1EF8-4CC8-B00C-70F909FDE196}" type="datetime1">
              <a:rPr lang="en-US" smtClean="0">
                <a:solidFill>
                  <a:srgbClr val="222C37">
                    <a:tint val="75000"/>
                  </a:srgbClr>
                </a:solidFill>
                <a:latin typeface="Arial"/>
              </a:rPr>
              <a:pPr defTabSz="713232"/>
              <a:t>4/24/15</a:t>
            </a:fld>
            <a:endParaRPr lang="en-US" dirty="0">
              <a:solidFill>
                <a:srgbClr val="222C37">
                  <a:tint val="75000"/>
                </a:srgbClr>
              </a:solidFill>
              <a:latin typeface="Arial"/>
            </a:endParaRPr>
          </a:p>
        </p:txBody>
      </p:sp>
      <p:sp>
        <p:nvSpPr>
          <p:cNvPr id="5" name="Footer Placeholder 4" hidden="1"/>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713232"/>
            <a:endParaRPr lang="en-US" dirty="0">
              <a:solidFill>
                <a:srgbClr val="222C37">
                  <a:tint val="75000"/>
                </a:srgbClr>
              </a:solidFill>
              <a:latin typeface="Arial"/>
            </a:endParaRPr>
          </a:p>
        </p:txBody>
      </p:sp>
      <p:sp>
        <p:nvSpPr>
          <p:cNvPr id="6" name="Slide Number Placeholder 5" hidden="1"/>
          <p:cNvSpPr>
            <a:spLocks noGrp="1"/>
          </p:cNvSpPr>
          <p:nvPr>
            <p:ph type="sldNum" sz="quarter" idx="4"/>
          </p:nvPr>
        </p:nvSpPr>
        <p:spPr>
          <a:xfrm>
            <a:off x="6457950" y="6356351"/>
            <a:ext cx="13900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713232"/>
            <a:fld id="{A8526540-8BAE-4958-B62A-FD3CB5380289}" type="slidenum">
              <a:rPr lang="en-US" smtClean="0">
                <a:solidFill>
                  <a:srgbClr val="222C37">
                    <a:tint val="75000"/>
                  </a:srgbClr>
                </a:solidFill>
                <a:latin typeface="Arial"/>
              </a:rPr>
              <a:pPr defTabSz="713232"/>
              <a:t>‹#›</a:t>
            </a:fld>
            <a:endParaRPr lang="en-US" dirty="0">
              <a:solidFill>
                <a:srgbClr val="222C37">
                  <a:tint val="75000"/>
                </a:srgbClr>
              </a:solidFill>
              <a:latin typeface="Arial"/>
            </a:endParaRPr>
          </a:p>
        </p:txBody>
      </p:sp>
      <p:sp>
        <p:nvSpPr>
          <p:cNvPr id="17" name="TextBox Copyright"/>
          <p:cNvSpPr txBox="1"/>
          <p:nvPr/>
        </p:nvSpPr>
        <p:spPr>
          <a:xfrm>
            <a:off x="287524" y="6444005"/>
            <a:ext cx="1368152" cy="76944"/>
          </a:xfrm>
          <a:prstGeom prst="rect">
            <a:avLst/>
          </a:prstGeom>
          <a:noFill/>
        </p:spPr>
        <p:txBody>
          <a:bodyPr wrap="square" lIns="0" tIns="0" rIns="0" bIns="0" rtlCol="0">
            <a:spAutoFit/>
          </a:bodyPr>
          <a:lstStyle/>
          <a:p>
            <a:pPr defTabSz="713232"/>
            <a:r>
              <a:rPr lang="en-US" sz="500" dirty="0">
                <a:solidFill>
                  <a:srgbClr val="E7E6E6">
                    <a:lumMod val="50000"/>
                  </a:srgbClr>
                </a:solidFill>
                <a:latin typeface="Arial"/>
                <a:cs typeface="Arial" panose="020B0604020202020204" pitchFamily="34" charset="0"/>
              </a:rPr>
              <a:t>COPYRIGHT 2014 @ </a:t>
            </a:r>
            <a:r>
              <a:rPr lang="en-US" sz="500" b="1" dirty="0">
                <a:solidFill>
                  <a:srgbClr val="222C37"/>
                </a:solidFill>
                <a:latin typeface="Arial"/>
                <a:cs typeface="Arial" panose="020B0604020202020204" pitchFamily="34" charset="0"/>
              </a:rPr>
              <a:t>UNITY TECHNOLOGIES</a:t>
            </a:r>
          </a:p>
        </p:txBody>
      </p:sp>
    </p:spTree>
    <p:extLst>
      <p:ext uri="{BB962C8B-B14F-4D97-AF65-F5344CB8AC3E}">
        <p14:creationId xmlns:p14="http://schemas.microsoft.com/office/powerpoint/2010/main" val="15250686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Lst>
  <p:hf sldNum="0" hdr="0" ftr="0" dt="0"/>
  <p:txStyles>
    <p:titleStyle>
      <a:lvl1pPr algn="l" defTabSz="685800" rtl="0" eaLnBrk="1" latinLnBrk="0" hangingPunct="1">
        <a:lnSpc>
          <a:spcPct val="90000"/>
        </a:lnSpc>
        <a:spcBef>
          <a:spcPct val="0"/>
        </a:spcBef>
        <a:buNone/>
        <a:defRPr sz="4000" b="1" kern="1200" cap="all" spc="-50" baseline="0">
          <a:solidFill>
            <a:schemeClr val="tx1"/>
          </a:solidFill>
          <a:latin typeface="+mj-lt"/>
          <a:ea typeface="+mj-ea"/>
          <a:cs typeface="Arial" panose="020B0604020202020204" pitchFamily="34" charset="0"/>
        </a:defRPr>
      </a:lvl1pPr>
    </p:titleStyle>
    <p:bodyStyle>
      <a:lvl1pPr marL="180000" indent="-180000" algn="l" defTabSz="6858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720000" indent="-180000" algn="l" defTabSz="6858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900000" indent="-180000" algn="l" defTabSz="6858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441" userDrawn="1">
          <p15:clr>
            <a:srgbClr val="F26B43"/>
          </p15:clr>
        </p15:guide>
        <p15:guide id="2" pos="284" userDrawn="1">
          <p15:clr>
            <a:srgbClr val="F26B43"/>
          </p15:clr>
        </p15:guide>
        <p15:guide id="3" pos="5260" userDrawn="1">
          <p15:clr>
            <a:srgbClr val="F26B43"/>
          </p15:clr>
        </p15:guide>
        <p15:guide id="4" orient="horz" pos="1093" userDrawn="1">
          <p15:clr>
            <a:srgbClr val="F26B43"/>
          </p15:clr>
        </p15:guide>
        <p15:guide id="6" orient="horz" pos="2804" userDrawn="1">
          <p15:clr>
            <a:srgbClr val="F26B43"/>
          </p15:clr>
        </p15:guide>
        <p15:guide id="7" pos="494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jpg"/><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ssuetracker.unity3d.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7215"/>
            <a:ext cx="7772400" cy="1293412"/>
          </a:xfrm>
        </p:spPr>
        <p:txBody>
          <a:bodyPr>
            <a:normAutofit fontScale="90000"/>
          </a:bodyPr>
          <a:lstStyle/>
          <a:p>
            <a:pPr algn="r"/>
            <a:r>
              <a:rPr lang="en-US" dirty="0" smtClean="0"/>
              <a:t>How we test </a:t>
            </a:r>
            <a:br>
              <a:rPr lang="en-US" dirty="0" smtClean="0"/>
            </a:br>
            <a:r>
              <a:rPr lang="en-US" dirty="0" smtClean="0"/>
              <a:t>software at </a:t>
            </a:r>
            <a:br>
              <a:rPr lang="en-US" dirty="0" smtClean="0"/>
            </a:br>
            <a:r>
              <a:rPr lang="en-US" dirty="0" smtClean="0"/>
              <a:t>Unity Technologies</a:t>
            </a:r>
            <a:endParaRPr lang="en-US" dirty="0"/>
          </a:p>
        </p:txBody>
      </p:sp>
      <p:sp>
        <p:nvSpPr>
          <p:cNvPr id="3" name="Subtitle 2"/>
          <p:cNvSpPr>
            <a:spLocks noGrp="1"/>
          </p:cNvSpPr>
          <p:nvPr>
            <p:ph type="subTitle" idx="1"/>
          </p:nvPr>
        </p:nvSpPr>
        <p:spPr>
          <a:xfrm>
            <a:off x="4966030" y="3985131"/>
            <a:ext cx="3233375" cy="1253327"/>
          </a:xfrm>
        </p:spPr>
        <p:txBody>
          <a:bodyPr>
            <a:noAutofit/>
          </a:bodyPr>
          <a:lstStyle/>
          <a:p>
            <a:r>
              <a:rPr lang="en-US" sz="1800" dirty="0" smtClean="0"/>
              <a:t>Dmytro Mindra</a:t>
            </a:r>
          </a:p>
          <a:p>
            <a:r>
              <a:rPr lang="en-US" sz="1800" dirty="0" smtClean="0"/>
              <a:t>Unity Technologies/ </a:t>
            </a:r>
            <a:r>
              <a:rPr lang="en-US" sz="1800" dirty="0" err="1" smtClean="0"/>
              <a:t>Ciklum</a:t>
            </a:r>
            <a:endParaRPr lang="en-US" sz="1800" dirty="0" smtClean="0"/>
          </a:p>
          <a:p>
            <a:r>
              <a:rPr lang="en-US" sz="1800" dirty="0" smtClean="0"/>
              <a:t>Odessa, Ukraine</a:t>
            </a:r>
            <a:endParaRPr lang="en-US" sz="1800" dirty="0"/>
          </a:p>
        </p:txBody>
      </p:sp>
      <p:pic>
        <p:nvPicPr>
          <p:cNvPr id="4" name="Picture 3"/>
          <p:cNvPicPr>
            <a:picLocks noChangeAspect="1"/>
          </p:cNvPicPr>
          <p:nvPr/>
        </p:nvPicPr>
        <p:blipFill>
          <a:blip r:embed="rId2"/>
          <a:stretch>
            <a:fillRect/>
          </a:stretch>
        </p:blipFill>
        <p:spPr>
          <a:xfrm>
            <a:off x="2654300" y="787400"/>
            <a:ext cx="3822700" cy="952500"/>
          </a:xfrm>
          <a:prstGeom prst="rect">
            <a:avLst/>
          </a:prstGeom>
        </p:spPr>
      </p:pic>
      <p:pic>
        <p:nvPicPr>
          <p:cNvPr id="6" name="Picture 5"/>
          <p:cNvPicPr>
            <a:picLocks noChangeAspect="1"/>
          </p:cNvPicPr>
          <p:nvPr/>
        </p:nvPicPr>
        <p:blipFill rotWithShape="1">
          <a:blip r:embed="rId3"/>
          <a:srcRect l="8659" t="37264" b="5680"/>
          <a:stretch/>
        </p:blipFill>
        <p:spPr>
          <a:xfrm>
            <a:off x="380245" y="1907215"/>
            <a:ext cx="3860004" cy="3507696"/>
          </a:xfrm>
          <a:prstGeom prst="rect">
            <a:avLst/>
          </a:prstGeom>
        </p:spPr>
      </p:pic>
    </p:spTree>
    <p:extLst>
      <p:ext uri="{BB962C8B-B14F-4D97-AF65-F5344CB8AC3E}">
        <p14:creationId xmlns:p14="http://schemas.microsoft.com/office/powerpoint/2010/main" val="224720009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3370" y="1309472"/>
            <a:ext cx="7243083" cy="4074234"/>
          </a:xfrm>
          <a:prstGeom prst="rect">
            <a:avLst/>
          </a:prstGeom>
        </p:spPr>
      </p:pic>
    </p:spTree>
    <p:extLst>
      <p:ext uri="{BB962C8B-B14F-4D97-AF65-F5344CB8AC3E}">
        <p14:creationId xmlns:p14="http://schemas.microsoft.com/office/powerpoint/2010/main" val="40483066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9702"/>
            <a:ext cx="9144000" cy="5040188"/>
          </a:xfrm>
          <a:prstGeom prst="rect">
            <a:avLst/>
          </a:prstGeom>
        </p:spPr>
      </p:pic>
    </p:spTree>
    <p:extLst>
      <p:ext uri="{BB962C8B-B14F-4D97-AF65-F5344CB8AC3E}">
        <p14:creationId xmlns:p14="http://schemas.microsoft.com/office/powerpoint/2010/main" val="4844041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4-22 at 12.15.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26119"/>
          </a:xfrm>
          <a:prstGeom prst="rect">
            <a:avLst/>
          </a:prstGeom>
        </p:spPr>
      </p:pic>
    </p:spTree>
    <p:extLst>
      <p:ext uri="{BB962C8B-B14F-4D97-AF65-F5344CB8AC3E}">
        <p14:creationId xmlns:p14="http://schemas.microsoft.com/office/powerpoint/2010/main" val="7192737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697232"/>
            <a:ext cx="9175470" cy="5120014"/>
          </a:xfrm>
          <a:prstGeom prst="rect">
            <a:avLst/>
          </a:prstGeom>
        </p:spPr>
      </p:pic>
    </p:spTree>
    <p:extLst>
      <p:ext uri="{BB962C8B-B14F-4D97-AF65-F5344CB8AC3E}">
        <p14:creationId xmlns:p14="http://schemas.microsoft.com/office/powerpoint/2010/main" val="19764877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a:t>
            </a:r>
            <a:endParaRPr lang="en-US" dirty="0"/>
          </a:p>
        </p:txBody>
      </p:sp>
      <p:sp>
        <p:nvSpPr>
          <p:cNvPr id="3" name="Content Placeholder 2"/>
          <p:cNvSpPr>
            <a:spLocks noGrp="1"/>
          </p:cNvSpPr>
          <p:nvPr>
            <p:ph idx="1"/>
          </p:nvPr>
        </p:nvSpPr>
        <p:spPr/>
        <p:txBody>
          <a:bodyPr/>
          <a:lstStyle/>
          <a:p>
            <a:r>
              <a:rPr lang="en-US" dirty="0" err="1" smtClean="0"/>
              <a:t>Hackweek</a:t>
            </a:r>
            <a:endParaRPr lang="en-US" dirty="0" smtClean="0"/>
          </a:p>
          <a:p>
            <a:r>
              <a:rPr lang="en-US" dirty="0" smtClean="0"/>
              <a:t>FAFF</a:t>
            </a:r>
          </a:p>
          <a:p>
            <a:r>
              <a:rPr lang="en-US" dirty="0" smtClean="0"/>
              <a:t>Team weeks</a:t>
            </a:r>
            <a:endParaRPr lang="en-US" dirty="0"/>
          </a:p>
        </p:txBody>
      </p:sp>
      <p:pic>
        <p:nvPicPr>
          <p:cNvPr id="4" name="Picture 5" descr="C:\Users\Dmytro\Documents\unn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r="1857"/>
          <a:stretch/>
        </p:blipFill>
        <p:spPr bwMode="auto">
          <a:xfrm>
            <a:off x="4254568" y="2274398"/>
            <a:ext cx="4275924" cy="31696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1219366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923" y="1339484"/>
            <a:ext cx="4318000" cy="4708981"/>
          </a:xfrm>
          <a:prstGeom prst="rect">
            <a:avLst/>
          </a:prstGeom>
        </p:spPr>
        <p:txBody>
          <a:bodyPr wrap="square">
            <a:spAutoFit/>
          </a:bodyPr>
          <a:lstStyle/>
          <a:p>
            <a:r>
              <a:rPr lang="en-US" sz="2000" dirty="0" err="1" smtClean="0">
                <a:latin typeface="Arial" panose="020B0604020202020204" pitchFamily="34" charset="0"/>
              </a:rPr>
              <a:t>UnityEngine</a:t>
            </a:r>
            <a:r>
              <a:rPr lang="en-US" sz="2000" dirty="0" smtClean="0">
                <a:latin typeface="Arial" panose="020B0604020202020204" pitchFamily="34" charset="0"/>
              </a:rPr>
              <a:t> - C/C++</a:t>
            </a:r>
          </a:p>
          <a:p>
            <a:endParaRPr lang="en-US" sz="2000" dirty="0" smtClean="0">
              <a:latin typeface="Arial" panose="020B0604020202020204" pitchFamily="34" charset="0"/>
            </a:endParaRPr>
          </a:p>
          <a:p>
            <a:r>
              <a:rPr lang="en-US" sz="2000" dirty="0" err="1" smtClean="0">
                <a:latin typeface="Arial" panose="020B0604020202020204" pitchFamily="34" charset="0"/>
              </a:rPr>
              <a:t>UnityEditor</a:t>
            </a:r>
            <a:r>
              <a:rPr lang="en-US" sz="2000" dirty="0" smtClean="0">
                <a:latin typeface="Arial" panose="020B0604020202020204" pitchFamily="34" charset="0"/>
              </a:rPr>
              <a:t> - C#/Mono</a:t>
            </a:r>
          </a:p>
          <a:p>
            <a:endParaRPr lang="en-US" sz="2000" dirty="0" smtClean="0">
              <a:latin typeface="Arial" panose="020B0604020202020204" pitchFamily="34" charset="0"/>
            </a:endParaRPr>
          </a:p>
          <a:p>
            <a:r>
              <a:rPr lang="en-US" sz="2000" dirty="0" smtClean="0">
                <a:latin typeface="Arial" panose="020B0604020202020204" pitchFamily="34" charset="0"/>
              </a:rPr>
              <a:t>Unity Games</a:t>
            </a:r>
          </a:p>
          <a:p>
            <a:pPr marL="571500" indent="-571500">
              <a:buFont typeface="Arial" panose="020B0604020202020204" pitchFamily="34" charset="0"/>
              <a:buChar char="•"/>
            </a:pPr>
            <a:r>
              <a:rPr lang="en-US" sz="2000" dirty="0" err="1" smtClean="0">
                <a:latin typeface="Arial" panose="020B0604020202020204" pitchFamily="34" charset="0"/>
              </a:rPr>
              <a:t>UnityScript</a:t>
            </a:r>
            <a:endParaRPr lang="en-US" sz="2000" dirty="0" smtClean="0">
              <a:latin typeface="Arial" panose="020B0604020202020204" pitchFamily="34" charset="0"/>
            </a:endParaRPr>
          </a:p>
          <a:p>
            <a:pPr marL="571500" indent="-571500">
              <a:buFont typeface="Arial" panose="020B0604020202020204" pitchFamily="34" charset="0"/>
              <a:buChar char="•"/>
            </a:pPr>
            <a:r>
              <a:rPr lang="en-US" sz="2000" dirty="0" smtClean="0">
                <a:latin typeface="Arial" panose="020B0604020202020204" pitchFamily="34" charset="0"/>
              </a:rPr>
              <a:t>Boo</a:t>
            </a:r>
          </a:p>
          <a:p>
            <a:pPr marL="571500" indent="-571500">
              <a:buFont typeface="Arial" panose="020B0604020202020204" pitchFamily="34" charset="0"/>
              <a:buChar char="•"/>
            </a:pPr>
            <a:r>
              <a:rPr lang="en-US" sz="2000" dirty="0" smtClean="0">
                <a:latin typeface="Arial" panose="020B0604020202020204" pitchFamily="34" charset="0"/>
              </a:rPr>
              <a:t>Mono</a:t>
            </a:r>
          </a:p>
          <a:p>
            <a:pPr marL="571500" indent="-571500">
              <a:buFont typeface="Arial" panose="020B0604020202020204" pitchFamily="34" charset="0"/>
              <a:buChar char="•"/>
            </a:pPr>
            <a:endParaRPr lang="en-US" sz="2000" dirty="0">
              <a:latin typeface="Arial" panose="020B0604020202020204" pitchFamily="34" charset="0"/>
            </a:endParaRPr>
          </a:p>
          <a:p>
            <a:pPr marL="571500" indent="-571500">
              <a:buFont typeface="Arial" panose="020B0604020202020204" pitchFamily="34" charset="0"/>
              <a:buChar char="•"/>
            </a:pPr>
            <a:endParaRPr lang="en-US" sz="2000" dirty="0" smtClean="0">
              <a:latin typeface="Arial" panose="020B0604020202020204" pitchFamily="34" charset="0"/>
            </a:endParaRPr>
          </a:p>
          <a:p>
            <a:r>
              <a:rPr lang="en-US" sz="2000" dirty="0" smtClean="0">
                <a:latin typeface="Arial" panose="020B0604020202020204" pitchFamily="34" charset="0"/>
              </a:rPr>
              <a:t>Unity Ads</a:t>
            </a:r>
          </a:p>
          <a:p>
            <a:endParaRPr lang="en-US" sz="2000" dirty="0">
              <a:latin typeface="Arial" panose="020B0604020202020204" pitchFamily="34" charset="0"/>
            </a:endParaRPr>
          </a:p>
          <a:p>
            <a:r>
              <a:rPr lang="en-US" sz="2000" dirty="0" smtClean="0">
                <a:latin typeface="Arial" panose="020B0604020202020204" pitchFamily="34" charset="0"/>
              </a:rPr>
              <a:t>Unity Cloud Build</a:t>
            </a:r>
          </a:p>
          <a:p>
            <a:endParaRPr lang="en-US" sz="2000" dirty="0">
              <a:latin typeface="Arial" panose="020B0604020202020204" pitchFamily="34" charset="0"/>
            </a:endParaRPr>
          </a:p>
          <a:p>
            <a:r>
              <a:rPr lang="en-US" sz="2000" dirty="0" smtClean="0">
                <a:latin typeface="Arial" panose="020B0604020202020204" pitchFamily="34" charset="0"/>
              </a:rPr>
              <a:t>Unity Analytics</a:t>
            </a:r>
          </a:p>
        </p:txBody>
      </p:sp>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Our products</a:t>
            </a:r>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2785086"/>
            <a:ext cx="545306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9400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50515" y="1065457"/>
            <a:ext cx="4119562" cy="3811587"/>
          </a:xfrm>
        </p:spPr>
        <p:txBody>
          <a:bodyPr>
            <a:noAutofit/>
          </a:bodyPr>
          <a:lstStyle/>
          <a:p>
            <a:r>
              <a:rPr lang="en-US" sz="28700" dirty="0" smtClean="0">
                <a:latin typeface="+mn-lt"/>
                <a:cs typeface="Arial"/>
              </a:rPr>
              <a:t>21</a:t>
            </a:r>
            <a:endParaRPr lang="en-US" sz="28700" dirty="0">
              <a:latin typeface="+mn-lt"/>
              <a:cs typeface="Arial"/>
            </a:endParaRPr>
          </a:p>
        </p:txBody>
      </p:sp>
    </p:spTree>
    <p:extLst>
      <p:ext uri="{BB962C8B-B14F-4D97-AF65-F5344CB8AC3E}">
        <p14:creationId xmlns:p14="http://schemas.microsoft.com/office/powerpoint/2010/main" val="236957385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p:nvPr/>
        </p:nvSpPr>
        <p:spPr>
          <a:xfrm>
            <a:off x="757373" y="1766087"/>
            <a:ext cx="961780"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r>
              <a:rPr lang="en-US" sz="1404" dirty="0" err="1" smtClean="0">
                <a:solidFill>
                  <a:srgbClr val="FFFFFF"/>
                </a:solidFill>
                <a:latin typeface="Arial"/>
              </a:rPr>
              <a:t>å</a:t>
            </a:r>
            <a:endParaRPr sz="1404" dirty="0">
              <a:solidFill>
                <a:srgbClr val="FFFFFF"/>
              </a:solidFill>
              <a:latin typeface="Arial"/>
            </a:endParaRPr>
          </a:p>
        </p:txBody>
      </p:sp>
      <p:sp>
        <p:nvSpPr>
          <p:cNvPr id="420" name="Shape 420"/>
          <p:cNvSpPr/>
          <p:nvPr/>
        </p:nvSpPr>
        <p:spPr>
          <a:xfrm>
            <a:off x="1844033" y="1766087"/>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1" name="Shape 421"/>
          <p:cNvSpPr/>
          <p:nvPr/>
        </p:nvSpPr>
        <p:spPr>
          <a:xfrm>
            <a:off x="2930685" y="1766087"/>
            <a:ext cx="961780"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2" name="Shape 422"/>
          <p:cNvSpPr/>
          <p:nvPr/>
        </p:nvSpPr>
        <p:spPr>
          <a:xfrm>
            <a:off x="4017345" y="1766087"/>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3" name="Shape 423"/>
          <p:cNvSpPr/>
          <p:nvPr/>
        </p:nvSpPr>
        <p:spPr>
          <a:xfrm>
            <a:off x="5104001" y="1766087"/>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4" name="Shape 424"/>
          <p:cNvSpPr/>
          <p:nvPr/>
        </p:nvSpPr>
        <p:spPr>
          <a:xfrm>
            <a:off x="6190656" y="1766087"/>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5" name="Shape 425"/>
          <p:cNvSpPr/>
          <p:nvPr/>
        </p:nvSpPr>
        <p:spPr>
          <a:xfrm>
            <a:off x="7277312" y="1766087"/>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6" name="Shape 426"/>
          <p:cNvSpPr/>
          <p:nvPr/>
        </p:nvSpPr>
        <p:spPr>
          <a:xfrm>
            <a:off x="757373" y="3264989"/>
            <a:ext cx="961780"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7" name="Shape 427"/>
          <p:cNvSpPr/>
          <p:nvPr/>
        </p:nvSpPr>
        <p:spPr>
          <a:xfrm>
            <a:off x="1844033" y="3264989"/>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8" name="Shape 428"/>
          <p:cNvSpPr/>
          <p:nvPr/>
        </p:nvSpPr>
        <p:spPr>
          <a:xfrm>
            <a:off x="2930685" y="3264989"/>
            <a:ext cx="961780"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29" name="Shape 429"/>
          <p:cNvSpPr/>
          <p:nvPr/>
        </p:nvSpPr>
        <p:spPr>
          <a:xfrm>
            <a:off x="4017345" y="3264989"/>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0" name="Shape 430"/>
          <p:cNvSpPr/>
          <p:nvPr/>
        </p:nvSpPr>
        <p:spPr>
          <a:xfrm>
            <a:off x="5104001" y="3264989"/>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1" name="Shape 431"/>
          <p:cNvSpPr/>
          <p:nvPr/>
        </p:nvSpPr>
        <p:spPr>
          <a:xfrm>
            <a:off x="6190656" y="3264989"/>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2" name="Shape 432"/>
          <p:cNvSpPr/>
          <p:nvPr/>
        </p:nvSpPr>
        <p:spPr>
          <a:xfrm>
            <a:off x="7277312" y="3264989"/>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3" name="Shape 433"/>
          <p:cNvSpPr/>
          <p:nvPr/>
        </p:nvSpPr>
        <p:spPr>
          <a:xfrm>
            <a:off x="757373" y="4699867"/>
            <a:ext cx="961780" cy="9781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4" name="Shape 434"/>
          <p:cNvSpPr/>
          <p:nvPr/>
        </p:nvSpPr>
        <p:spPr>
          <a:xfrm>
            <a:off x="1844033" y="4699866"/>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5" name="Shape 435"/>
          <p:cNvSpPr/>
          <p:nvPr/>
        </p:nvSpPr>
        <p:spPr>
          <a:xfrm>
            <a:off x="2930685" y="4699866"/>
            <a:ext cx="961780"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6" name="Shape 436"/>
          <p:cNvSpPr/>
          <p:nvPr/>
        </p:nvSpPr>
        <p:spPr>
          <a:xfrm>
            <a:off x="4017345" y="4699866"/>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7" name="Shape 437"/>
          <p:cNvSpPr/>
          <p:nvPr/>
        </p:nvSpPr>
        <p:spPr>
          <a:xfrm>
            <a:off x="5104001" y="4699866"/>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8" name="Shape 438"/>
          <p:cNvSpPr/>
          <p:nvPr/>
        </p:nvSpPr>
        <p:spPr>
          <a:xfrm>
            <a:off x="6190656" y="4699866"/>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sp>
        <p:nvSpPr>
          <p:cNvPr id="439" name="Shape 439"/>
          <p:cNvSpPr/>
          <p:nvPr/>
        </p:nvSpPr>
        <p:spPr>
          <a:xfrm>
            <a:off x="7277312" y="4699866"/>
            <a:ext cx="961779" cy="97813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algn="ctr" defTabSz="713232">
              <a:defRPr>
                <a:solidFill>
                  <a:srgbClr val="FFFFFF"/>
                </a:solidFill>
              </a:defRPr>
            </a:pPr>
            <a:endParaRPr sz="1404">
              <a:solidFill>
                <a:srgbClr val="FFFFFF"/>
              </a:solidFill>
              <a:latin typeface="Arial"/>
            </a:endParaRPr>
          </a:p>
        </p:txBody>
      </p:sp>
      <p:pic>
        <p:nvPicPr>
          <p:cNvPr id="440" name="image39.png"/>
          <p:cNvPicPr/>
          <p:nvPr/>
        </p:nvPicPr>
        <p:blipFill>
          <a:blip r:embed="rId3">
            <a:extLst/>
          </a:blip>
          <a:srcRect l="7072" t="42597" r="87323" b="53039"/>
          <a:stretch>
            <a:fillRect/>
          </a:stretch>
        </p:blipFill>
        <p:spPr>
          <a:xfrm>
            <a:off x="963420" y="2067575"/>
            <a:ext cx="451230" cy="325922"/>
          </a:xfrm>
          <a:prstGeom prst="rect">
            <a:avLst/>
          </a:prstGeom>
          <a:ln w="12700">
            <a:miter lim="400000"/>
          </a:ln>
        </p:spPr>
      </p:pic>
      <p:pic>
        <p:nvPicPr>
          <p:cNvPr id="441" name="image39.png"/>
          <p:cNvPicPr/>
          <p:nvPr/>
        </p:nvPicPr>
        <p:blipFill>
          <a:blip r:embed="rId3">
            <a:extLst/>
          </a:blip>
          <a:srcRect l="22381" t="41736" r="72778" b="51858"/>
          <a:stretch>
            <a:fillRect/>
          </a:stretch>
        </p:blipFill>
        <p:spPr>
          <a:xfrm>
            <a:off x="2086071" y="1983012"/>
            <a:ext cx="389699" cy="478481"/>
          </a:xfrm>
          <a:prstGeom prst="rect">
            <a:avLst/>
          </a:prstGeom>
          <a:ln w="12700">
            <a:miter lim="400000"/>
          </a:ln>
        </p:spPr>
      </p:pic>
      <p:pic>
        <p:nvPicPr>
          <p:cNvPr id="442" name="image39.png"/>
          <p:cNvPicPr/>
          <p:nvPr/>
        </p:nvPicPr>
        <p:blipFill>
          <a:blip r:embed="rId3">
            <a:extLst/>
          </a:blip>
          <a:srcRect l="37329" t="41736" r="57830" b="51858"/>
          <a:stretch>
            <a:fillRect/>
          </a:stretch>
        </p:blipFill>
        <p:spPr>
          <a:xfrm>
            <a:off x="3167499" y="1983012"/>
            <a:ext cx="389699" cy="478481"/>
          </a:xfrm>
          <a:prstGeom prst="rect">
            <a:avLst/>
          </a:prstGeom>
          <a:ln w="12700">
            <a:miter lim="400000"/>
          </a:ln>
        </p:spPr>
      </p:pic>
      <p:pic>
        <p:nvPicPr>
          <p:cNvPr id="443" name="image39.png"/>
          <p:cNvPicPr/>
          <p:nvPr/>
        </p:nvPicPr>
        <p:blipFill>
          <a:blip r:embed="rId3">
            <a:extLst/>
          </a:blip>
          <a:srcRect l="52097" t="42293" r="42637" b="52415"/>
          <a:stretch>
            <a:fillRect/>
          </a:stretch>
        </p:blipFill>
        <p:spPr>
          <a:xfrm>
            <a:off x="4232824" y="2037707"/>
            <a:ext cx="423882" cy="395268"/>
          </a:xfrm>
          <a:prstGeom prst="rect">
            <a:avLst/>
          </a:prstGeom>
          <a:ln w="12700">
            <a:miter lim="400000"/>
          </a:ln>
        </p:spPr>
      </p:pic>
      <p:pic>
        <p:nvPicPr>
          <p:cNvPr id="444" name="image39.png"/>
          <p:cNvPicPr/>
          <p:nvPr/>
        </p:nvPicPr>
        <p:blipFill>
          <a:blip r:embed="rId3">
            <a:extLst/>
          </a:blip>
          <a:srcRect l="67046" t="42293" r="27688" b="52415"/>
          <a:stretch>
            <a:fillRect/>
          </a:stretch>
        </p:blipFill>
        <p:spPr>
          <a:xfrm>
            <a:off x="5323717" y="2037707"/>
            <a:ext cx="423882" cy="395268"/>
          </a:xfrm>
          <a:prstGeom prst="rect">
            <a:avLst/>
          </a:prstGeom>
          <a:ln w="12700">
            <a:miter lim="400000"/>
          </a:ln>
        </p:spPr>
      </p:pic>
      <p:pic>
        <p:nvPicPr>
          <p:cNvPr id="445" name="image39.png"/>
          <p:cNvPicPr/>
          <p:nvPr/>
        </p:nvPicPr>
        <p:blipFill>
          <a:blip r:embed="rId3">
            <a:extLst/>
          </a:blip>
          <a:srcRect l="82080" t="42293" r="12653" b="52415"/>
          <a:stretch>
            <a:fillRect/>
          </a:stretch>
        </p:blipFill>
        <p:spPr>
          <a:xfrm>
            <a:off x="6410374" y="2037707"/>
            <a:ext cx="423882" cy="395268"/>
          </a:xfrm>
          <a:prstGeom prst="rect">
            <a:avLst/>
          </a:prstGeom>
          <a:ln w="12700">
            <a:miter lim="400000"/>
          </a:ln>
        </p:spPr>
      </p:pic>
      <p:pic>
        <p:nvPicPr>
          <p:cNvPr id="446" name="image39.png"/>
          <p:cNvPicPr/>
          <p:nvPr/>
        </p:nvPicPr>
        <p:blipFill>
          <a:blip r:embed="rId3">
            <a:extLst/>
          </a:blip>
          <a:srcRect l="7422" t="52413" r="87312" b="41645"/>
          <a:stretch>
            <a:fillRect/>
          </a:stretch>
        </p:blipFill>
        <p:spPr>
          <a:xfrm>
            <a:off x="7497029" y="1992131"/>
            <a:ext cx="423882" cy="443808"/>
          </a:xfrm>
          <a:prstGeom prst="rect">
            <a:avLst/>
          </a:prstGeom>
          <a:ln w="12700">
            <a:miter lim="400000"/>
          </a:ln>
        </p:spPr>
      </p:pic>
      <p:pic>
        <p:nvPicPr>
          <p:cNvPr id="447" name="image39.png"/>
          <p:cNvPicPr/>
          <p:nvPr/>
        </p:nvPicPr>
        <p:blipFill>
          <a:blip r:embed="rId3">
            <a:extLst/>
          </a:blip>
          <a:srcRect l="22286" t="52413" r="72448" b="41645"/>
          <a:stretch>
            <a:fillRect/>
          </a:stretch>
        </p:blipFill>
        <p:spPr>
          <a:xfrm>
            <a:off x="1026810" y="3503645"/>
            <a:ext cx="423882" cy="441721"/>
          </a:xfrm>
          <a:prstGeom prst="rect">
            <a:avLst/>
          </a:prstGeom>
          <a:ln w="12700">
            <a:miter lim="400000"/>
          </a:ln>
        </p:spPr>
      </p:pic>
      <p:pic>
        <p:nvPicPr>
          <p:cNvPr id="448" name="image39.png"/>
          <p:cNvPicPr/>
          <p:nvPr/>
        </p:nvPicPr>
        <p:blipFill>
          <a:blip r:embed="rId3">
            <a:extLst/>
          </a:blip>
          <a:srcRect l="36470" t="52256" r="56820" b="41244"/>
          <a:stretch>
            <a:fillRect/>
          </a:stretch>
        </p:blipFill>
        <p:spPr>
          <a:xfrm>
            <a:off x="2053742" y="3488209"/>
            <a:ext cx="540108" cy="483133"/>
          </a:xfrm>
          <a:prstGeom prst="rect">
            <a:avLst/>
          </a:prstGeom>
          <a:ln w="12700">
            <a:miter lim="400000"/>
          </a:ln>
        </p:spPr>
      </p:pic>
      <p:pic>
        <p:nvPicPr>
          <p:cNvPr id="449" name="image39.png"/>
          <p:cNvPicPr/>
          <p:nvPr/>
        </p:nvPicPr>
        <p:blipFill>
          <a:blip r:embed="rId3">
            <a:extLst/>
          </a:blip>
          <a:srcRect l="51419" t="52256" r="41871" b="41244"/>
          <a:stretch>
            <a:fillRect/>
          </a:stretch>
        </p:blipFill>
        <p:spPr>
          <a:xfrm>
            <a:off x="3155680" y="3488209"/>
            <a:ext cx="540108" cy="483133"/>
          </a:xfrm>
          <a:prstGeom prst="rect">
            <a:avLst/>
          </a:prstGeom>
          <a:ln w="12700">
            <a:miter lim="400000"/>
          </a:ln>
        </p:spPr>
      </p:pic>
      <p:pic>
        <p:nvPicPr>
          <p:cNvPr id="450" name="image39.png"/>
          <p:cNvPicPr/>
          <p:nvPr/>
        </p:nvPicPr>
        <p:blipFill>
          <a:blip r:embed="rId3">
            <a:extLst/>
          </a:blip>
          <a:srcRect l="66368" t="52256" r="26922" b="41244"/>
          <a:stretch>
            <a:fillRect/>
          </a:stretch>
        </p:blipFill>
        <p:spPr>
          <a:xfrm>
            <a:off x="4222843" y="3488209"/>
            <a:ext cx="540108" cy="483133"/>
          </a:xfrm>
          <a:prstGeom prst="rect">
            <a:avLst/>
          </a:prstGeom>
          <a:ln w="12700">
            <a:miter lim="400000"/>
          </a:ln>
        </p:spPr>
      </p:pic>
      <p:pic>
        <p:nvPicPr>
          <p:cNvPr id="451" name="image39.png"/>
          <p:cNvPicPr/>
          <p:nvPr/>
        </p:nvPicPr>
        <p:blipFill>
          <a:blip r:embed="rId3">
            <a:extLst/>
          </a:blip>
          <a:srcRect l="81402" t="52256" r="11887" b="41244"/>
          <a:stretch>
            <a:fillRect/>
          </a:stretch>
        </p:blipFill>
        <p:spPr>
          <a:xfrm>
            <a:off x="5328993" y="3524671"/>
            <a:ext cx="540108" cy="483133"/>
          </a:xfrm>
          <a:prstGeom prst="rect">
            <a:avLst/>
          </a:prstGeom>
          <a:ln w="12700">
            <a:miter lim="400000"/>
          </a:ln>
        </p:spPr>
      </p:pic>
      <p:pic>
        <p:nvPicPr>
          <p:cNvPr id="452" name="image39.png"/>
          <p:cNvPicPr/>
          <p:nvPr/>
        </p:nvPicPr>
        <p:blipFill>
          <a:blip r:embed="rId3">
            <a:extLst/>
          </a:blip>
          <a:srcRect l="6487" t="62932" r="86803" b="30567"/>
          <a:stretch>
            <a:fillRect/>
          </a:stretch>
        </p:blipFill>
        <p:spPr>
          <a:xfrm>
            <a:off x="6415648" y="3524672"/>
            <a:ext cx="540108" cy="483133"/>
          </a:xfrm>
          <a:prstGeom prst="rect">
            <a:avLst/>
          </a:prstGeom>
          <a:ln w="12700">
            <a:miter lim="400000"/>
          </a:ln>
        </p:spPr>
      </p:pic>
      <p:pic>
        <p:nvPicPr>
          <p:cNvPr id="453" name="image39.png"/>
          <p:cNvPicPr/>
          <p:nvPr/>
        </p:nvPicPr>
        <p:blipFill>
          <a:blip r:embed="rId3">
            <a:extLst/>
          </a:blip>
          <a:srcRect l="20582" t="64512" r="71340" b="32146"/>
          <a:stretch>
            <a:fillRect/>
          </a:stretch>
        </p:blipFill>
        <p:spPr>
          <a:xfrm>
            <a:off x="7447243" y="3679637"/>
            <a:ext cx="650234" cy="248469"/>
          </a:xfrm>
          <a:prstGeom prst="rect">
            <a:avLst/>
          </a:prstGeom>
          <a:ln w="12700">
            <a:miter lim="400000"/>
          </a:ln>
        </p:spPr>
      </p:pic>
      <p:pic>
        <p:nvPicPr>
          <p:cNvPr id="454" name="image39.png"/>
          <p:cNvPicPr/>
          <p:nvPr/>
        </p:nvPicPr>
        <p:blipFill>
          <a:blip r:embed="rId3">
            <a:extLst/>
          </a:blip>
          <a:srcRect l="36385" t="62840" r="56905" b="30661"/>
          <a:stretch>
            <a:fillRect/>
          </a:stretch>
        </p:blipFill>
        <p:spPr>
          <a:xfrm>
            <a:off x="963420" y="4936353"/>
            <a:ext cx="540108" cy="554292"/>
          </a:xfrm>
          <a:prstGeom prst="rect">
            <a:avLst/>
          </a:prstGeom>
          <a:ln w="12700">
            <a:miter lim="400000"/>
          </a:ln>
        </p:spPr>
      </p:pic>
      <p:pic>
        <p:nvPicPr>
          <p:cNvPr id="455" name="image39.png"/>
          <p:cNvPicPr/>
          <p:nvPr/>
        </p:nvPicPr>
        <p:blipFill>
          <a:blip r:embed="rId3">
            <a:extLst/>
          </a:blip>
          <a:srcRect l="51419" t="62840" r="41871" b="30661"/>
          <a:stretch>
            <a:fillRect/>
          </a:stretch>
        </p:blipFill>
        <p:spPr>
          <a:xfrm>
            <a:off x="2039819" y="4936353"/>
            <a:ext cx="540108" cy="554292"/>
          </a:xfrm>
          <a:prstGeom prst="rect">
            <a:avLst/>
          </a:prstGeom>
          <a:ln w="12700">
            <a:miter lim="400000"/>
          </a:ln>
        </p:spPr>
      </p:pic>
      <p:pic>
        <p:nvPicPr>
          <p:cNvPr id="456" name="image39.png"/>
          <p:cNvPicPr/>
          <p:nvPr/>
        </p:nvPicPr>
        <p:blipFill>
          <a:blip r:embed="rId3">
            <a:extLst/>
          </a:blip>
          <a:srcRect l="66283" t="62840" r="27006" b="30661"/>
          <a:stretch>
            <a:fillRect/>
          </a:stretch>
        </p:blipFill>
        <p:spPr>
          <a:xfrm>
            <a:off x="3131503" y="4936353"/>
            <a:ext cx="540108" cy="554292"/>
          </a:xfrm>
          <a:prstGeom prst="rect">
            <a:avLst/>
          </a:prstGeom>
          <a:ln w="12700">
            <a:miter lim="400000"/>
          </a:ln>
        </p:spPr>
      </p:pic>
      <p:pic>
        <p:nvPicPr>
          <p:cNvPr id="457" name="image39.png"/>
          <p:cNvPicPr/>
          <p:nvPr/>
        </p:nvPicPr>
        <p:blipFill>
          <a:blip r:embed="rId3">
            <a:extLst/>
          </a:blip>
          <a:srcRect l="81317" t="62840" r="11973" b="30661"/>
          <a:stretch>
            <a:fillRect/>
          </a:stretch>
        </p:blipFill>
        <p:spPr>
          <a:xfrm>
            <a:off x="4208921" y="4936353"/>
            <a:ext cx="540108" cy="554292"/>
          </a:xfrm>
          <a:prstGeom prst="rect">
            <a:avLst/>
          </a:prstGeom>
          <a:ln w="12700">
            <a:miter lim="400000"/>
          </a:ln>
        </p:spPr>
      </p:pic>
      <p:pic>
        <p:nvPicPr>
          <p:cNvPr id="458" name="image39.png"/>
          <p:cNvPicPr/>
          <p:nvPr/>
        </p:nvPicPr>
        <p:blipFill>
          <a:blip r:embed="rId3">
            <a:extLst/>
          </a:blip>
          <a:srcRect l="6742" t="73331" r="86547" b="20169"/>
          <a:stretch>
            <a:fillRect/>
          </a:stretch>
        </p:blipFill>
        <p:spPr>
          <a:xfrm>
            <a:off x="5315071" y="4936353"/>
            <a:ext cx="540108" cy="554292"/>
          </a:xfrm>
          <a:prstGeom prst="rect">
            <a:avLst/>
          </a:prstGeom>
          <a:ln w="12700">
            <a:miter lim="400000"/>
          </a:ln>
        </p:spPr>
      </p:pic>
      <p:pic>
        <p:nvPicPr>
          <p:cNvPr id="459" name="image39.png"/>
          <p:cNvPicPr/>
          <p:nvPr/>
        </p:nvPicPr>
        <p:blipFill>
          <a:blip r:embed="rId3">
            <a:extLst/>
          </a:blip>
          <a:srcRect l="21607" t="73331" r="71683" b="20169"/>
          <a:stretch>
            <a:fillRect/>
          </a:stretch>
        </p:blipFill>
        <p:spPr>
          <a:xfrm>
            <a:off x="6401727" y="4936353"/>
            <a:ext cx="540108" cy="554292"/>
          </a:xfrm>
          <a:prstGeom prst="rect">
            <a:avLst/>
          </a:prstGeom>
          <a:ln w="12700">
            <a:miter lim="400000"/>
          </a:ln>
        </p:spPr>
      </p:pic>
      <p:pic>
        <p:nvPicPr>
          <p:cNvPr id="460" name="image39.png"/>
          <p:cNvPicPr/>
          <p:nvPr/>
        </p:nvPicPr>
        <p:blipFill>
          <a:blip r:embed="rId3">
            <a:extLst/>
          </a:blip>
          <a:srcRect l="36555" t="73331" r="56734" b="20169"/>
          <a:stretch>
            <a:fillRect/>
          </a:stretch>
        </p:blipFill>
        <p:spPr>
          <a:xfrm>
            <a:off x="7488382" y="4963701"/>
            <a:ext cx="540108" cy="554292"/>
          </a:xfrm>
          <a:prstGeom prst="rect">
            <a:avLst/>
          </a:prstGeom>
          <a:ln w="12700">
            <a:miter lim="400000"/>
          </a:ln>
        </p:spPr>
      </p:pic>
      <p:sp>
        <p:nvSpPr>
          <p:cNvPr id="2" name="Title 1"/>
          <p:cNvSpPr>
            <a:spLocks noGrp="1"/>
          </p:cNvSpPr>
          <p:nvPr>
            <p:ph type="title"/>
          </p:nvPr>
        </p:nvSpPr>
        <p:spPr/>
        <p:txBody>
          <a:bodyPr/>
          <a:lstStyle/>
          <a:p>
            <a:r>
              <a:rPr lang="en-US" dirty="0" smtClean="0"/>
              <a:t>Platforms</a:t>
            </a:r>
            <a:endParaRPr lang="en-US" dirty="0"/>
          </a:p>
        </p:txBody>
      </p:sp>
    </p:spTree>
    <p:extLst>
      <p:ext uri="{BB962C8B-B14F-4D97-AF65-F5344CB8AC3E}">
        <p14:creationId xmlns:p14="http://schemas.microsoft.com/office/powerpoint/2010/main" val="172775393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emotivators.to/media/posters/2116/187122_any-proble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261" y="1383240"/>
            <a:ext cx="3846947" cy="45564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9385" y="575174"/>
            <a:ext cx="8255000" cy="707886"/>
          </a:xfrm>
          <a:prstGeom prst="rect">
            <a:avLst/>
          </a:prstGeom>
        </p:spPr>
        <p:txBody>
          <a:bodyPr wrap="square">
            <a:spAutoFit/>
          </a:bodyPr>
          <a:lstStyle/>
          <a:p>
            <a:pPr algn="ctr"/>
            <a:r>
              <a:rPr lang="en-US" sz="4000" dirty="0" smtClean="0"/>
              <a:t>Supporting 21+ platforms</a:t>
            </a:r>
            <a:endParaRPr lang="en-US" sz="4000" dirty="0"/>
          </a:p>
        </p:txBody>
      </p:sp>
    </p:spTree>
    <p:extLst>
      <p:ext uri="{BB962C8B-B14F-4D97-AF65-F5344CB8AC3E}">
        <p14:creationId xmlns:p14="http://schemas.microsoft.com/office/powerpoint/2010/main" val="20055145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challenges</a:t>
            </a:r>
            <a:endParaRPr lang="en-US" b="1" dirty="0"/>
          </a:p>
        </p:txBody>
      </p:sp>
      <p:sp>
        <p:nvSpPr>
          <p:cNvPr id="3" name="Content Placeholder 2"/>
          <p:cNvSpPr>
            <a:spLocks noGrp="1"/>
          </p:cNvSpPr>
          <p:nvPr>
            <p:ph idx="1"/>
          </p:nvPr>
        </p:nvSpPr>
        <p:spPr/>
        <p:txBody>
          <a:bodyPr>
            <a:normAutofit fontScale="77500" lnSpcReduction="20000"/>
          </a:bodyPr>
          <a:lstStyle/>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Lots of platforms (Windows, OSX, IOS, Android, Xbox 360, </a:t>
            </a:r>
            <a:r>
              <a:rPr lang="en-US" dirty="0" err="1" smtClean="0">
                <a:solidFill>
                  <a:srgbClr val="000000"/>
                </a:solidFill>
                <a:latin typeface="Arial" panose="020B0604020202020204" pitchFamily="34" charset="0"/>
              </a:rPr>
              <a:t>Playstation</a:t>
            </a:r>
            <a:r>
              <a:rPr lang="en-US" dirty="0" smtClean="0">
                <a:solidFill>
                  <a:srgbClr val="000000"/>
                </a:solidFill>
                <a:latin typeface="Arial" panose="020B0604020202020204" pitchFamily="34" charset="0"/>
              </a:rPr>
              <a:t> 3, Wii, Web, …) </a:t>
            </a:r>
            <a:endParaRPr lang="ru-RU" dirty="0" smtClean="0">
              <a:solidFill>
                <a:srgbClr val="000000"/>
              </a:solidFill>
              <a:latin typeface="Arial" panose="020B0604020202020204" pitchFamily="34" charset="0"/>
            </a:endParaRPr>
          </a:p>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Unit testing not (always) an option </a:t>
            </a:r>
            <a:endParaRPr lang="ru-RU" dirty="0" smtClean="0">
              <a:solidFill>
                <a:srgbClr val="000000"/>
              </a:solidFill>
              <a:latin typeface="Arial" panose="020B0604020202020204" pitchFamily="34" charset="0"/>
            </a:endParaRPr>
          </a:p>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Many of the regressions we see come from integrations between components</a:t>
            </a:r>
            <a:endParaRPr lang="ru-RU" dirty="0" smtClean="0">
              <a:solidFill>
                <a:srgbClr val="000000"/>
              </a:solidFill>
              <a:latin typeface="Arial" panose="020B0604020202020204" pitchFamily="34" charset="0"/>
            </a:endParaRPr>
          </a:p>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Backwards compatibility </a:t>
            </a:r>
            <a:endParaRPr lang="ru-RU" dirty="0" smtClean="0">
              <a:solidFill>
                <a:srgbClr val="000000"/>
              </a:solidFill>
              <a:latin typeface="Arial" panose="020B0604020202020204" pitchFamily="34" charset="0"/>
            </a:endParaRPr>
          </a:p>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&gt;4.5 million developers</a:t>
            </a:r>
            <a:endParaRPr lang="ru-RU" dirty="0" smtClean="0">
              <a:solidFill>
                <a:srgbClr val="000000"/>
              </a:solidFill>
              <a:latin typeface="Arial" panose="020B0604020202020204" pitchFamily="34" charset="0"/>
            </a:endParaRPr>
          </a:p>
          <a:p>
            <a:pPr marL="457200" indent="-457200">
              <a:spcBef>
                <a:spcPts val="2520"/>
              </a:spcBef>
              <a:buFont typeface="Arial" panose="020B0604020202020204" pitchFamily="34" charset="0"/>
              <a:buChar char="•"/>
            </a:pPr>
            <a:r>
              <a:rPr lang="en-US" dirty="0" smtClean="0">
                <a:solidFill>
                  <a:srgbClr val="000000"/>
                </a:solidFill>
                <a:latin typeface="Arial" panose="020B0604020202020204" pitchFamily="34" charset="0"/>
              </a:rPr>
              <a:t>&gt;600 million device installations (regressions have great impact)</a:t>
            </a:r>
            <a:endParaRPr lang="en-US" sz="1800"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648145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ity-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241" y="2285295"/>
            <a:ext cx="4980338" cy="1812372"/>
          </a:xfrm>
          <a:prstGeom prst="rect">
            <a:avLst/>
          </a:prstGeom>
        </p:spPr>
      </p:pic>
    </p:spTree>
    <p:extLst>
      <p:ext uri="{BB962C8B-B14F-4D97-AF65-F5344CB8AC3E}">
        <p14:creationId xmlns:p14="http://schemas.microsoft.com/office/powerpoint/2010/main" val="18528317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 Division</a:t>
            </a:r>
            <a:endParaRPr lang="en-US" dirty="0"/>
          </a:p>
        </p:txBody>
      </p:sp>
      <p:sp>
        <p:nvSpPr>
          <p:cNvPr id="3" name="Content Placeholder 2"/>
          <p:cNvSpPr>
            <a:spLocks noGrp="1"/>
          </p:cNvSpPr>
          <p:nvPr>
            <p:ph idx="1"/>
          </p:nvPr>
        </p:nvSpPr>
        <p:spPr/>
        <p:txBody>
          <a:bodyPr/>
          <a:lstStyle/>
          <a:p>
            <a:r>
              <a:rPr lang="en-US" dirty="0" smtClean="0"/>
              <a:t>STE</a:t>
            </a:r>
          </a:p>
          <a:p>
            <a:r>
              <a:rPr lang="en-US" dirty="0" smtClean="0"/>
              <a:t>SDET</a:t>
            </a:r>
          </a:p>
          <a:p>
            <a:r>
              <a:rPr lang="en-US" dirty="0" err="1" smtClean="0"/>
              <a:t>Toosmiths</a:t>
            </a:r>
            <a:endParaRPr lang="en-US" dirty="0" smtClean="0"/>
          </a:p>
          <a:p>
            <a:r>
              <a:rPr lang="en-US" dirty="0" smtClean="0"/>
              <a:t>Local QA teams for acquired products</a:t>
            </a:r>
            <a:endParaRPr lang="en-US" dirty="0"/>
          </a:p>
        </p:txBody>
      </p:sp>
      <p:pic>
        <p:nvPicPr>
          <p:cNvPr id="4" name="Billed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418983"/>
            <a:ext cx="11382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002884" y="4418985"/>
            <a:ext cx="1138238" cy="1138238"/>
          </a:xfrm>
          <a:prstGeom prst="rect">
            <a:avLst/>
          </a:prstGeom>
        </p:spPr>
      </p:pic>
      <p:pic>
        <p:nvPicPr>
          <p:cNvPr id="6" name="Picture 5"/>
          <p:cNvPicPr>
            <a:picLocks noChangeAspect="1"/>
          </p:cNvPicPr>
          <p:nvPr/>
        </p:nvPicPr>
        <p:blipFill>
          <a:blip r:embed="rId5"/>
          <a:stretch>
            <a:fillRect/>
          </a:stretch>
        </p:blipFill>
        <p:spPr>
          <a:xfrm>
            <a:off x="5292423" y="4418985"/>
            <a:ext cx="1138238" cy="1138238"/>
          </a:xfrm>
          <a:prstGeom prst="rect">
            <a:avLst/>
          </a:prstGeom>
        </p:spPr>
      </p:pic>
      <p:pic>
        <p:nvPicPr>
          <p:cNvPr id="7" name="Picture 6"/>
          <p:cNvPicPr>
            <a:picLocks noChangeAspect="1"/>
          </p:cNvPicPr>
          <p:nvPr/>
        </p:nvPicPr>
        <p:blipFill>
          <a:blip r:embed="rId6"/>
          <a:stretch>
            <a:fillRect/>
          </a:stretch>
        </p:blipFill>
        <p:spPr>
          <a:xfrm>
            <a:off x="1409031" y="4418985"/>
            <a:ext cx="1138236" cy="1138236"/>
          </a:xfrm>
          <a:prstGeom prst="rect">
            <a:avLst/>
          </a:prstGeom>
        </p:spPr>
      </p:pic>
      <p:pic>
        <p:nvPicPr>
          <p:cNvPr id="8" name="Picture 7"/>
          <p:cNvPicPr>
            <a:picLocks noChangeAspect="1"/>
          </p:cNvPicPr>
          <p:nvPr/>
        </p:nvPicPr>
        <p:blipFill>
          <a:blip r:embed="rId7"/>
          <a:stretch>
            <a:fillRect/>
          </a:stretch>
        </p:blipFill>
        <p:spPr>
          <a:xfrm>
            <a:off x="126026" y="4418985"/>
            <a:ext cx="1138236" cy="1138236"/>
          </a:xfrm>
          <a:prstGeom prst="rect">
            <a:avLst/>
          </a:prstGeom>
        </p:spPr>
      </p:pic>
      <p:pic>
        <p:nvPicPr>
          <p:cNvPr id="9" name="Picture 8" descr="mar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8295" y="4418985"/>
            <a:ext cx="1148683" cy="1138240"/>
          </a:xfrm>
          <a:prstGeom prst="rect">
            <a:avLst/>
          </a:prstGeom>
        </p:spPr>
      </p:pic>
      <p:pic>
        <p:nvPicPr>
          <p:cNvPr id="10" name="Picture 9"/>
          <p:cNvPicPr>
            <a:picLocks noChangeAspect="1"/>
          </p:cNvPicPr>
          <p:nvPr/>
        </p:nvPicPr>
        <p:blipFill>
          <a:blip r:embed="rId9"/>
          <a:stretch>
            <a:fillRect/>
          </a:stretch>
        </p:blipFill>
        <p:spPr>
          <a:xfrm>
            <a:off x="7848052" y="4418983"/>
            <a:ext cx="1185985" cy="1185985"/>
          </a:xfrm>
          <a:prstGeom prst="rect">
            <a:avLst/>
          </a:prstGeom>
        </p:spPr>
      </p:pic>
    </p:spTree>
    <p:extLst>
      <p:ext uri="{BB962C8B-B14F-4D97-AF65-F5344CB8AC3E}">
        <p14:creationId xmlns:p14="http://schemas.microsoft.com/office/powerpoint/2010/main" val="31247324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mind\Pictures\funny-gifs-Men-in-Black-glass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8" y="371230"/>
            <a:ext cx="9126612" cy="4800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388" y="5216379"/>
            <a:ext cx="9126612" cy="584776"/>
          </a:xfrm>
          <a:prstGeom prst="rect">
            <a:avLst/>
          </a:prstGeom>
          <a:solidFill>
            <a:srgbClr val="333240"/>
          </a:solidFill>
        </p:spPr>
        <p:txBody>
          <a:bodyPr wrap="square">
            <a:spAutoFit/>
          </a:bodyPr>
          <a:lstStyle/>
          <a:p>
            <a:pPr algn="ctr"/>
            <a:r>
              <a:rPr lang="en-US" sz="3200" dirty="0" smtClean="0">
                <a:solidFill>
                  <a:schemeClr val="bg1"/>
                </a:solidFill>
                <a:latin typeface="MS Reference Sans Serif" panose="020B0604030504040204" pitchFamily="34" charset="0"/>
              </a:rPr>
              <a:t>Born to build tools for test automation!</a:t>
            </a:r>
            <a:endParaRPr lang="en-US" sz="3200" dirty="0">
              <a:solidFill>
                <a:schemeClr val="bg1"/>
              </a:solidFill>
              <a:latin typeface="MS Reference Sans Serif" panose="020B0604030504040204" pitchFamily="34" charset="0"/>
            </a:endParaRPr>
          </a:p>
        </p:txBody>
      </p:sp>
    </p:spTree>
    <p:extLst>
      <p:ext uri="{BB962C8B-B14F-4D97-AF65-F5344CB8AC3E}">
        <p14:creationId xmlns:p14="http://schemas.microsoft.com/office/powerpoint/2010/main" val="39559311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9885" y="-1"/>
            <a:ext cx="4565321" cy="6156123"/>
          </a:xfrm>
          <a:prstGeom prst="rect">
            <a:avLst/>
          </a:prstGeom>
        </p:spPr>
      </p:pic>
    </p:spTree>
    <p:extLst>
      <p:ext uri="{BB962C8B-B14F-4D97-AF65-F5344CB8AC3E}">
        <p14:creationId xmlns:p14="http://schemas.microsoft.com/office/powerpoint/2010/main" val="11109760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Toolsmiths</a:t>
            </a:r>
            <a:endParaRPr lang="en-US" dirty="0"/>
          </a:p>
        </p:txBody>
      </p:sp>
      <p:pic>
        <p:nvPicPr>
          <p:cNvPr id="4" name="Picture 6" descr="world-offices.jpg"/>
          <p:cNvPicPr>
            <a:picLocks noChangeAspect="1"/>
          </p:cNvPicPr>
          <p:nvPr/>
        </p:nvPicPr>
        <p:blipFill>
          <a:blip r:embed="rId2">
            <a:extLst>
              <a:ext uri="{28A0092B-C50C-407E-A947-70E740481C1C}">
                <a14:useLocalDpi xmlns:a14="http://schemas.microsoft.com/office/drawing/2010/main" val="0"/>
              </a:ext>
            </a:extLst>
          </a:blip>
          <a:srcRect l="23956" r="23769"/>
          <a:stretch>
            <a:fillRect/>
          </a:stretch>
        </p:blipFill>
        <p:spPr bwMode="auto">
          <a:xfrm>
            <a:off x="361462" y="1417638"/>
            <a:ext cx="8395456" cy="419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felt 3"/>
          <p:cNvSpPr txBox="1">
            <a:spLocks noChangeArrowheads="1"/>
          </p:cNvSpPr>
          <p:nvPr/>
        </p:nvSpPr>
        <p:spPr bwMode="auto">
          <a:xfrm>
            <a:off x="4365625" y="2290763"/>
            <a:ext cx="1516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r>
              <a:rPr lang="da-DK" b="1" dirty="0" smtClean="0"/>
              <a:t>11 </a:t>
            </a:r>
            <a:r>
              <a:rPr lang="en-US" b="1" dirty="0" err="1"/>
              <a:t>Toolsmiths</a:t>
            </a:r>
            <a:endParaRPr lang="en-US" b="1" dirty="0"/>
          </a:p>
        </p:txBody>
      </p:sp>
    </p:spTree>
    <p:extLst>
      <p:ext uri="{BB962C8B-B14F-4D97-AF65-F5344CB8AC3E}">
        <p14:creationId xmlns:p14="http://schemas.microsoft.com/office/powerpoint/2010/main" val="100003014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Toolsmiths</a:t>
            </a:r>
            <a:endParaRPr lang="en-US" dirty="0"/>
          </a:p>
        </p:txBody>
      </p:sp>
      <p:pic>
        <p:nvPicPr>
          <p:cNvPr id="4" name="Picture 7" descr="what_toolsmiths_d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893888"/>
            <a:ext cx="87550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2643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mytro\Pictures\useless-machine-ever-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914" y="14335"/>
            <a:ext cx="9116085" cy="683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16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mytro\Pictures\advanced-useless-machin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122015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7860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Pattern</a:t>
            </a:r>
            <a:endParaRPr lang="en-US" dirty="0"/>
          </a:p>
        </p:txBody>
      </p:sp>
      <p:pic>
        <p:nvPicPr>
          <p:cNvPr id="4" name="Picture 3"/>
          <p:cNvPicPr>
            <a:picLocks noChangeAspect="1"/>
          </p:cNvPicPr>
          <p:nvPr/>
        </p:nvPicPr>
        <p:blipFill>
          <a:blip r:embed="rId2"/>
          <a:stretch>
            <a:fillRect/>
          </a:stretch>
        </p:blipFill>
        <p:spPr>
          <a:xfrm>
            <a:off x="3069632" y="1586718"/>
            <a:ext cx="3530666" cy="4358847"/>
          </a:xfrm>
          <a:prstGeom prst="rect">
            <a:avLst/>
          </a:prstGeom>
        </p:spPr>
      </p:pic>
    </p:spTree>
    <p:extLst>
      <p:ext uri="{BB962C8B-B14F-4D97-AF65-F5344CB8AC3E}">
        <p14:creationId xmlns:p14="http://schemas.microsoft.com/office/powerpoint/2010/main" val="10399815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Approach</a:t>
            </a:r>
            <a:endParaRPr lang="en-US" dirty="0"/>
          </a:p>
        </p:txBody>
      </p:sp>
      <p:pic>
        <p:nvPicPr>
          <p:cNvPr id="4" name="Picture 3"/>
          <p:cNvPicPr>
            <a:picLocks noChangeAspect="1"/>
          </p:cNvPicPr>
          <p:nvPr/>
        </p:nvPicPr>
        <p:blipFill>
          <a:blip r:embed="rId2"/>
          <a:stretch>
            <a:fillRect/>
          </a:stretch>
        </p:blipFill>
        <p:spPr>
          <a:xfrm>
            <a:off x="1930150" y="1707121"/>
            <a:ext cx="5077768" cy="4129918"/>
          </a:xfrm>
          <a:prstGeom prst="rect">
            <a:avLst/>
          </a:prstGeom>
        </p:spPr>
      </p:pic>
    </p:spTree>
    <p:extLst>
      <p:ext uri="{BB962C8B-B14F-4D97-AF65-F5344CB8AC3E}">
        <p14:creationId xmlns:p14="http://schemas.microsoft.com/office/powerpoint/2010/main" val="223393115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Automation</a:t>
            </a:r>
            <a:endParaRPr lang="en-US" dirty="0"/>
          </a:p>
        </p:txBody>
      </p:sp>
      <p:sp>
        <p:nvSpPr>
          <p:cNvPr id="3" name="Content Placeholder 2"/>
          <p:cNvSpPr>
            <a:spLocks noGrp="1"/>
          </p:cNvSpPr>
          <p:nvPr>
            <p:ph idx="1"/>
          </p:nvPr>
        </p:nvSpPr>
        <p:spPr/>
        <p:txBody>
          <a:bodyPr/>
          <a:lstStyle/>
          <a:p>
            <a:r>
              <a:rPr lang="en-US" dirty="0" smtClean="0">
                <a:solidFill>
                  <a:srgbClr val="000000"/>
                </a:solidFill>
                <a:latin typeface="Arial" panose="020B0604020202020204" pitchFamily="34" charset="0"/>
              </a:rPr>
              <a:t>Unit Tests</a:t>
            </a:r>
          </a:p>
          <a:p>
            <a:r>
              <a:rPr lang="en-US" dirty="0" smtClean="0">
                <a:solidFill>
                  <a:srgbClr val="000000"/>
                </a:solidFill>
                <a:latin typeface="Arial" panose="020B0604020202020204" pitchFamily="34" charset="0"/>
              </a:rPr>
              <a:t>Runtime Tests</a:t>
            </a:r>
          </a:p>
          <a:p>
            <a:r>
              <a:rPr lang="en-US" dirty="0" smtClean="0">
                <a:solidFill>
                  <a:srgbClr val="000000"/>
                </a:solidFill>
                <a:latin typeface="Arial" panose="020B0604020202020204" pitchFamily="34" charset="0"/>
              </a:rPr>
              <a:t>Performance Tests</a:t>
            </a:r>
          </a:p>
          <a:p>
            <a:r>
              <a:rPr lang="en-US" dirty="0" smtClean="0">
                <a:solidFill>
                  <a:srgbClr val="000000"/>
                </a:solidFill>
                <a:latin typeface="Arial" panose="020B0604020202020204" pitchFamily="34" charset="0"/>
              </a:rPr>
              <a:t>Model Based Tests</a:t>
            </a:r>
          </a:p>
          <a:p>
            <a:r>
              <a:rPr lang="en-US" dirty="0" smtClean="0">
                <a:solidFill>
                  <a:srgbClr val="000000"/>
                </a:solidFill>
                <a:latin typeface="Arial" panose="020B0604020202020204" pitchFamily="34" charset="0"/>
              </a:rPr>
              <a:t>Graphics Tests</a:t>
            </a:r>
          </a:p>
          <a:p>
            <a:r>
              <a:rPr lang="en-US" dirty="0" smtClean="0">
                <a:solidFill>
                  <a:srgbClr val="000000"/>
                </a:solidFill>
                <a:latin typeface="Arial" panose="020B0604020202020204" pitchFamily="34" charset="0"/>
              </a:rPr>
              <a:t>Multithreading analysis</a:t>
            </a:r>
          </a:p>
          <a:p>
            <a:r>
              <a:rPr lang="en-US" dirty="0" smtClean="0">
                <a:solidFill>
                  <a:srgbClr val="000000"/>
                </a:solidFill>
                <a:latin typeface="Arial" panose="020B0604020202020204" pitchFamily="34" charset="0"/>
              </a:rPr>
              <a:t>Crash Analysis</a:t>
            </a:r>
          </a:p>
        </p:txBody>
      </p:sp>
    </p:spTree>
    <p:extLst>
      <p:ext uri="{BB962C8B-B14F-4D97-AF65-F5344CB8AC3E}">
        <p14:creationId xmlns:p14="http://schemas.microsoft.com/office/powerpoint/2010/main" val="27451918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2932"/>
            <a:ext cx="9144000" cy="398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6343508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a:t>
            </a:r>
            <a:r>
              <a:rPr lang="en-US" dirty="0"/>
              <a:t>l</a:t>
            </a:r>
          </a:p>
        </p:txBody>
      </p:sp>
      <p:sp>
        <p:nvSpPr>
          <p:cNvPr id="3" name="Content Placeholder 2"/>
          <p:cNvSpPr>
            <a:spLocks noGrp="1"/>
          </p:cNvSpPr>
          <p:nvPr>
            <p:ph idx="1"/>
          </p:nvPr>
        </p:nvSpPr>
        <p:spPr/>
        <p:txBody>
          <a:bodyPr>
            <a:normAutofit/>
          </a:bodyPr>
          <a:lstStyle/>
          <a:p>
            <a:pPr fontAlgn="base"/>
            <a:r>
              <a:rPr lang="en-US" dirty="0">
                <a:solidFill>
                  <a:srgbClr val="000000"/>
                </a:solidFill>
              </a:rPr>
              <a:t>Release Acceptance Tests (RATs)</a:t>
            </a:r>
          </a:p>
          <a:p>
            <a:pPr fontAlgn="base"/>
            <a:r>
              <a:rPr lang="en-US" dirty="0">
                <a:solidFill>
                  <a:srgbClr val="000000"/>
                </a:solidFill>
              </a:rPr>
              <a:t>Exploratory Testing week (ET week)</a:t>
            </a:r>
          </a:p>
          <a:p>
            <a:pPr fontAlgn="base"/>
            <a:r>
              <a:rPr lang="en-US" dirty="0">
                <a:solidFill>
                  <a:srgbClr val="000000"/>
                </a:solidFill>
              </a:rPr>
              <a:t>Full Test Pass (FTP)</a:t>
            </a:r>
          </a:p>
          <a:p>
            <a:pPr fontAlgn="base"/>
            <a:r>
              <a:rPr lang="en-US" dirty="0">
                <a:solidFill>
                  <a:srgbClr val="000000"/>
                </a:solidFill>
              </a:rPr>
              <a:t>Release Candidate Full Test Pass (RC FTP)</a:t>
            </a:r>
          </a:p>
          <a:p>
            <a:pPr fontAlgn="base"/>
            <a:r>
              <a:rPr lang="en-US" dirty="0" err="1">
                <a:solidFill>
                  <a:srgbClr val="000000"/>
                </a:solidFill>
              </a:rPr>
              <a:t>Webplayer</a:t>
            </a:r>
            <a:r>
              <a:rPr lang="en-US" dirty="0">
                <a:solidFill>
                  <a:srgbClr val="000000"/>
                </a:solidFill>
              </a:rPr>
              <a:t> </a:t>
            </a:r>
            <a:r>
              <a:rPr lang="en-US" dirty="0" smtClean="0">
                <a:solidFill>
                  <a:srgbClr val="000000"/>
                </a:solidFill>
              </a:rPr>
              <a:t>bash</a:t>
            </a:r>
            <a:endParaRPr lang="en-US" dirty="0">
              <a:solidFill>
                <a:srgbClr val="000000"/>
              </a:solidFill>
            </a:endParaRPr>
          </a:p>
        </p:txBody>
      </p:sp>
    </p:spTree>
    <p:extLst>
      <p:ext uri="{BB962C8B-B14F-4D97-AF65-F5344CB8AC3E}">
        <p14:creationId xmlns:p14="http://schemas.microsoft.com/office/powerpoint/2010/main" val="391626240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Testing</a:t>
            </a:r>
            <a:endParaRPr lang="en-US" dirty="0"/>
          </a:p>
        </p:txBody>
      </p:sp>
      <p:sp>
        <p:nvSpPr>
          <p:cNvPr id="3" name="Content Placeholder 2"/>
          <p:cNvSpPr>
            <a:spLocks noGrp="1"/>
          </p:cNvSpPr>
          <p:nvPr>
            <p:ph idx="1"/>
          </p:nvPr>
        </p:nvSpPr>
        <p:spPr/>
        <p:txBody>
          <a:bodyPr/>
          <a:lstStyle/>
          <a:p>
            <a:r>
              <a:rPr lang="en-US" dirty="0" smtClean="0"/>
              <a:t>The guidebook tour</a:t>
            </a:r>
          </a:p>
          <a:p>
            <a:r>
              <a:rPr lang="en-US" dirty="0" smtClean="0"/>
              <a:t>The antisocial tour</a:t>
            </a:r>
          </a:p>
          <a:p>
            <a:r>
              <a:rPr lang="en-US" dirty="0" smtClean="0"/>
              <a:t>The back alley tour</a:t>
            </a:r>
          </a:p>
          <a:p>
            <a:r>
              <a:rPr lang="en-US" dirty="0" smtClean="0"/>
              <a:t>The saboteur tour</a:t>
            </a:r>
          </a:p>
          <a:p>
            <a:pPr marL="0" indent="0">
              <a:buNone/>
            </a:pPr>
            <a:r>
              <a:rPr lang="en-US" dirty="0" smtClean="0"/>
              <a:t>…</a:t>
            </a:r>
          </a:p>
        </p:txBody>
      </p:sp>
    </p:spTree>
    <p:extLst>
      <p:ext uri="{BB962C8B-B14F-4D97-AF65-F5344CB8AC3E}">
        <p14:creationId xmlns:p14="http://schemas.microsoft.com/office/powerpoint/2010/main" val="33448804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Integration</a:t>
            </a:r>
            <a:endParaRPr lang="en-US" dirty="0"/>
          </a:p>
        </p:txBody>
      </p:sp>
      <p:sp>
        <p:nvSpPr>
          <p:cNvPr id="3" name="Content Placeholder 2"/>
          <p:cNvSpPr>
            <a:spLocks noGrp="1"/>
          </p:cNvSpPr>
          <p:nvPr>
            <p:ph idx="1"/>
          </p:nvPr>
        </p:nvSpPr>
        <p:spPr/>
        <p:txBody>
          <a:bodyPr/>
          <a:lstStyle/>
          <a:p>
            <a:r>
              <a:rPr lang="en-US" dirty="0" smtClean="0"/>
              <a:t>From </a:t>
            </a:r>
            <a:r>
              <a:rPr lang="en-US" dirty="0" err="1" smtClean="0"/>
              <a:t>TeamCity</a:t>
            </a:r>
            <a:r>
              <a:rPr lang="en-US" dirty="0" smtClean="0"/>
              <a:t> to Katana</a:t>
            </a:r>
            <a:endParaRPr lang="en-US" dirty="0"/>
          </a:p>
        </p:txBody>
      </p:sp>
      <p:pic>
        <p:nvPicPr>
          <p:cNvPr id="5" name="Picture 4"/>
          <p:cNvPicPr>
            <a:picLocks noChangeAspect="1"/>
          </p:cNvPicPr>
          <p:nvPr/>
        </p:nvPicPr>
        <p:blipFill>
          <a:blip r:embed="rId2"/>
          <a:stretch>
            <a:fillRect/>
          </a:stretch>
        </p:blipFill>
        <p:spPr>
          <a:xfrm>
            <a:off x="586153" y="2246923"/>
            <a:ext cx="6798479" cy="3972742"/>
          </a:xfrm>
          <a:prstGeom prst="rect">
            <a:avLst/>
          </a:prstGeom>
        </p:spPr>
      </p:pic>
    </p:spTree>
    <p:extLst>
      <p:ext uri="{BB962C8B-B14F-4D97-AF65-F5344CB8AC3E}">
        <p14:creationId xmlns:p14="http://schemas.microsoft.com/office/powerpoint/2010/main" val="17009448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22 at 12.33.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126162"/>
          </a:xfrm>
          <a:prstGeom prst="rect">
            <a:avLst/>
          </a:prstGeom>
        </p:spPr>
      </p:pic>
    </p:spTree>
    <p:extLst>
      <p:ext uri="{BB962C8B-B14F-4D97-AF65-F5344CB8AC3E}">
        <p14:creationId xmlns:p14="http://schemas.microsoft.com/office/powerpoint/2010/main" val="9978624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Tests</a:t>
            </a:r>
            <a:endParaRPr lang="en-US" dirty="0"/>
          </a:p>
        </p:txBody>
      </p:sp>
      <p:pic>
        <p:nvPicPr>
          <p:cNvPr id="29" name="Picture 4" descr="http://icons.iconarchive.com/icons/icons-land/vista-hardware-devices/256/Comput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emaxhotelmarketing.com/etips/wp-content/uploads/2011/05/Smartphon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109" y="1847375"/>
            <a:ext cx="15748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http://melgeorgiou.files.wordpress.com/2012/12/spur-gear-icon.png?w=8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729" y="3853405"/>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rot="1009085">
            <a:off x="3809384" y="4556021"/>
            <a:ext cx="1029449" cy="584775"/>
          </a:xfrm>
          <a:prstGeom prst="rect">
            <a:avLst/>
          </a:prstGeom>
          <a:noFill/>
        </p:spPr>
        <p:txBody>
          <a:bodyPr wrap="none" rtlCol="0">
            <a:spAutoFit/>
          </a:bodyPr>
          <a:lstStyle/>
          <a:p>
            <a:r>
              <a:rPr lang="en-US" sz="3200" dirty="0" smtClean="0">
                <a:solidFill>
                  <a:srgbClr val="000000"/>
                </a:solidFill>
              </a:rPr>
              <a:t>Build</a:t>
            </a:r>
            <a:endParaRPr lang="en-US" sz="3200" dirty="0">
              <a:solidFill>
                <a:srgbClr val="000000"/>
              </a:solidFill>
            </a:endParaRPr>
          </a:p>
        </p:txBody>
      </p:sp>
      <p:sp>
        <p:nvSpPr>
          <p:cNvPr id="33" name="TextBox 32"/>
          <p:cNvSpPr txBox="1"/>
          <p:nvPr/>
        </p:nvSpPr>
        <p:spPr>
          <a:xfrm rot="3379857">
            <a:off x="5756954" y="2653842"/>
            <a:ext cx="1352678" cy="584775"/>
          </a:xfrm>
          <a:prstGeom prst="rect">
            <a:avLst/>
          </a:prstGeom>
          <a:noFill/>
        </p:spPr>
        <p:txBody>
          <a:bodyPr wrap="none" rtlCol="0">
            <a:spAutoFit/>
          </a:bodyPr>
          <a:lstStyle/>
          <a:p>
            <a:r>
              <a:rPr lang="en-US" sz="3200" dirty="0" smtClean="0">
                <a:solidFill>
                  <a:srgbClr val="000000"/>
                </a:solidFill>
              </a:rPr>
              <a:t>Deploy</a:t>
            </a:r>
            <a:endParaRPr lang="en-US" sz="3200" dirty="0">
              <a:solidFill>
                <a:srgbClr val="000000"/>
              </a:solidFill>
            </a:endParaRPr>
          </a:p>
        </p:txBody>
      </p:sp>
      <p:sp>
        <p:nvSpPr>
          <p:cNvPr id="34" name="TextBox 33"/>
          <p:cNvSpPr txBox="1"/>
          <p:nvPr/>
        </p:nvSpPr>
        <p:spPr>
          <a:xfrm rot="20366061">
            <a:off x="2820569" y="2374612"/>
            <a:ext cx="1317155" cy="584775"/>
          </a:xfrm>
          <a:prstGeom prst="rect">
            <a:avLst/>
          </a:prstGeom>
          <a:noFill/>
        </p:spPr>
        <p:txBody>
          <a:bodyPr wrap="none" rtlCol="0">
            <a:spAutoFit/>
          </a:bodyPr>
          <a:lstStyle/>
          <a:p>
            <a:r>
              <a:rPr lang="en-US" sz="3200" dirty="0" smtClean="0">
                <a:solidFill>
                  <a:srgbClr val="000000"/>
                </a:solidFill>
              </a:rPr>
              <a:t>Report</a:t>
            </a:r>
            <a:endParaRPr lang="en-US" sz="3200" dirty="0">
              <a:solidFill>
                <a:srgbClr val="000000"/>
              </a:solidFill>
            </a:endParaRPr>
          </a:p>
        </p:txBody>
      </p:sp>
    </p:spTree>
    <p:extLst>
      <p:ext uri="{BB962C8B-B14F-4D97-AF65-F5344CB8AC3E}">
        <p14:creationId xmlns:p14="http://schemas.microsoft.com/office/powerpoint/2010/main" val="278090667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400800" y="304800"/>
            <a:ext cx="2286000" cy="42672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0" name="Rectangle 29"/>
          <p:cNvSpPr/>
          <p:nvPr/>
        </p:nvSpPr>
        <p:spPr>
          <a:xfrm>
            <a:off x="2057400" y="304800"/>
            <a:ext cx="4267200" cy="4267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1" name="Rectangle 30"/>
          <p:cNvSpPr/>
          <p:nvPr/>
        </p:nvSpPr>
        <p:spPr>
          <a:xfrm>
            <a:off x="152400" y="4648200"/>
            <a:ext cx="6172200" cy="22098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2" name="Oval 31"/>
          <p:cNvSpPr/>
          <p:nvPr/>
        </p:nvSpPr>
        <p:spPr>
          <a:xfrm>
            <a:off x="304800" y="49530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 Lunch</a:t>
            </a:r>
          </a:p>
          <a:p>
            <a:pPr algn="ctr"/>
            <a:r>
              <a:rPr lang="en-US" dirty="0" smtClean="0"/>
              <a:t>Test</a:t>
            </a:r>
          </a:p>
          <a:p>
            <a:pPr algn="ctr"/>
            <a:r>
              <a:rPr lang="en-US" dirty="0" smtClean="0"/>
              <a:t>Runner</a:t>
            </a:r>
            <a:endParaRPr lang="en-US" dirty="0"/>
          </a:p>
        </p:txBody>
      </p:sp>
      <p:sp>
        <p:nvSpPr>
          <p:cNvPr id="34" name="Oval 33"/>
          <p:cNvSpPr/>
          <p:nvPr/>
        </p:nvSpPr>
        <p:spPr>
          <a:xfrm>
            <a:off x="2347732" y="49530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 Load </a:t>
            </a:r>
          </a:p>
          <a:p>
            <a:pPr algn="ctr"/>
            <a:r>
              <a:rPr lang="en-US" dirty="0" smtClean="0"/>
              <a:t>Test Assembly</a:t>
            </a:r>
            <a:endParaRPr lang="en-US" dirty="0"/>
          </a:p>
        </p:txBody>
      </p:sp>
      <p:sp>
        <p:nvSpPr>
          <p:cNvPr id="35" name="Oval 34"/>
          <p:cNvSpPr/>
          <p:nvPr/>
        </p:nvSpPr>
        <p:spPr>
          <a:xfrm>
            <a:off x="2347732" y="26670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 Start </a:t>
            </a:r>
          </a:p>
          <a:p>
            <a:pPr algn="ctr"/>
            <a:r>
              <a:rPr lang="en-US" dirty="0" smtClean="0"/>
              <a:t>Editor</a:t>
            </a:r>
            <a:endParaRPr lang="en-US" dirty="0"/>
          </a:p>
        </p:txBody>
      </p:sp>
      <p:sp>
        <p:nvSpPr>
          <p:cNvPr id="37" name="Oval 36"/>
          <p:cNvSpPr/>
          <p:nvPr/>
        </p:nvSpPr>
        <p:spPr>
          <a:xfrm>
            <a:off x="2362200" y="5334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 Create</a:t>
            </a:r>
          </a:p>
          <a:p>
            <a:pPr algn="ctr"/>
            <a:r>
              <a:rPr lang="en-US" dirty="0" smtClean="0"/>
              <a:t>Assets </a:t>
            </a:r>
          </a:p>
          <a:p>
            <a:pPr algn="ctr"/>
            <a:r>
              <a:rPr lang="en-US" dirty="0" smtClean="0"/>
              <a:t>&amp;</a:t>
            </a:r>
            <a:endParaRPr lang="ru-RU" dirty="0" smtClean="0"/>
          </a:p>
          <a:p>
            <a:pPr algn="ctr"/>
            <a:r>
              <a:rPr lang="en-US" dirty="0" smtClean="0"/>
              <a:t>Build Scene</a:t>
            </a:r>
            <a:endParaRPr lang="en-US" dirty="0"/>
          </a:p>
        </p:txBody>
      </p:sp>
      <p:sp>
        <p:nvSpPr>
          <p:cNvPr id="38" name="Oval 37"/>
          <p:cNvSpPr/>
          <p:nvPr/>
        </p:nvSpPr>
        <p:spPr>
          <a:xfrm>
            <a:off x="4419600" y="5334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 Set up a web server</a:t>
            </a:r>
            <a:endParaRPr lang="en-US" dirty="0"/>
          </a:p>
        </p:txBody>
      </p:sp>
      <p:sp>
        <p:nvSpPr>
          <p:cNvPr id="40" name="Oval 39"/>
          <p:cNvSpPr/>
          <p:nvPr/>
        </p:nvSpPr>
        <p:spPr>
          <a:xfrm>
            <a:off x="6781800" y="5334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 Build / Start player</a:t>
            </a:r>
            <a:endParaRPr lang="en-US" dirty="0"/>
          </a:p>
        </p:txBody>
      </p:sp>
      <p:sp>
        <p:nvSpPr>
          <p:cNvPr id="41" name="Oval 40"/>
          <p:cNvSpPr/>
          <p:nvPr/>
        </p:nvSpPr>
        <p:spPr>
          <a:xfrm>
            <a:off x="6781800" y="26670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 Execute Test</a:t>
            </a:r>
            <a:endParaRPr lang="en-US" dirty="0"/>
          </a:p>
        </p:txBody>
      </p:sp>
      <p:sp>
        <p:nvSpPr>
          <p:cNvPr id="42" name="Oval 41"/>
          <p:cNvSpPr/>
          <p:nvPr/>
        </p:nvSpPr>
        <p:spPr>
          <a:xfrm>
            <a:off x="4419600" y="26670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7b. Consume Results</a:t>
            </a:r>
            <a:endParaRPr lang="en-US" dirty="0"/>
          </a:p>
        </p:txBody>
      </p:sp>
      <p:sp>
        <p:nvSpPr>
          <p:cNvPr id="46" name="Oval 45"/>
          <p:cNvSpPr/>
          <p:nvPr/>
        </p:nvSpPr>
        <p:spPr>
          <a:xfrm>
            <a:off x="4419600" y="4915382"/>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r>
              <a:rPr lang="en-US" dirty="0" smtClean="0"/>
              <a:t>. Report results</a:t>
            </a:r>
            <a:endParaRPr lang="en-US" dirty="0"/>
          </a:p>
        </p:txBody>
      </p:sp>
      <p:cxnSp>
        <p:nvCxnSpPr>
          <p:cNvPr id="47" name="Straight Arrow Connector 46"/>
          <p:cNvCxnSpPr>
            <a:stCxn id="32" idx="6"/>
            <a:endCxn id="34" idx="2"/>
          </p:cNvCxnSpPr>
          <p:nvPr/>
        </p:nvCxnSpPr>
        <p:spPr>
          <a:xfrm>
            <a:off x="1981200" y="5791200"/>
            <a:ext cx="36653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4" idx="0"/>
            <a:endCxn id="35" idx="4"/>
          </p:cNvCxnSpPr>
          <p:nvPr/>
        </p:nvCxnSpPr>
        <p:spPr>
          <a:xfrm flipV="1">
            <a:off x="3185932" y="4343400"/>
            <a:ext cx="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5" idx="0"/>
            <a:endCxn id="37" idx="4"/>
          </p:cNvCxnSpPr>
          <p:nvPr/>
        </p:nvCxnSpPr>
        <p:spPr>
          <a:xfrm flipV="1">
            <a:off x="3185932" y="2209800"/>
            <a:ext cx="14468"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7" idx="6"/>
            <a:endCxn id="38" idx="2"/>
          </p:cNvCxnSpPr>
          <p:nvPr/>
        </p:nvCxnSpPr>
        <p:spPr>
          <a:xfrm>
            <a:off x="4038600" y="1371600"/>
            <a:ext cx="3810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40" idx="2"/>
          </p:cNvCxnSpPr>
          <p:nvPr/>
        </p:nvCxnSpPr>
        <p:spPr>
          <a:xfrm>
            <a:off x="6096000" y="1371600"/>
            <a:ext cx="685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0" idx="4"/>
          </p:cNvCxnSpPr>
          <p:nvPr/>
        </p:nvCxnSpPr>
        <p:spPr>
          <a:xfrm>
            <a:off x="7620000" y="2209800"/>
            <a:ext cx="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1" idx="2"/>
            <a:endCxn id="42" idx="6"/>
          </p:cNvCxnSpPr>
          <p:nvPr/>
        </p:nvCxnSpPr>
        <p:spPr>
          <a:xfrm flipH="1">
            <a:off x="6096000" y="3505200"/>
            <a:ext cx="685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2" idx="4"/>
            <a:endCxn id="46" idx="0"/>
          </p:cNvCxnSpPr>
          <p:nvPr/>
        </p:nvCxnSpPr>
        <p:spPr>
          <a:xfrm>
            <a:off x="5257800" y="4343400"/>
            <a:ext cx="0" cy="571982"/>
          </a:xfrm>
          <a:prstGeom prst="straightConnector1">
            <a:avLst/>
          </a:prstGeom>
          <a:ln w="57150">
            <a:solidFill>
              <a:schemeClr val="tx1"/>
            </a:solidFill>
            <a:tailEnd type="arrow"/>
          </a:ln>
        </p:spPr>
        <p:style>
          <a:lnRef idx="1">
            <a:schemeClr val="accent6"/>
          </a:lnRef>
          <a:fillRef idx="0">
            <a:schemeClr val="accent6"/>
          </a:fillRef>
          <a:effectRef idx="0">
            <a:schemeClr val="accent6"/>
          </a:effectRef>
          <a:fontRef idx="minor">
            <a:schemeClr val="tx1"/>
          </a:fontRef>
        </p:style>
      </p:cxnSp>
      <p:sp>
        <p:nvSpPr>
          <p:cNvPr id="55" name="TextBox 54"/>
          <p:cNvSpPr txBox="1"/>
          <p:nvPr/>
        </p:nvSpPr>
        <p:spPr>
          <a:xfrm>
            <a:off x="6589919" y="4629391"/>
            <a:ext cx="2020681" cy="369332"/>
          </a:xfrm>
          <a:prstGeom prst="rect">
            <a:avLst/>
          </a:prstGeom>
          <a:noFill/>
        </p:spPr>
        <p:txBody>
          <a:bodyPr wrap="none" rtlCol="0">
            <a:spAutoFit/>
          </a:bodyPr>
          <a:lstStyle/>
          <a:p>
            <a:r>
              <a:rPr lang="en-US" dirty="0" err="1" smtClean="0">
                <a:solidFill>
                  <a:srgbClr val="000000"/>
                </a:solidFill>
              </a:rPr>
              <a:t>Automation.Players</a:t>
            </a:r>
            <a:endParaRPr lang="en-US" dirty="0">
              <a:solidFill>
                <a:srgbClr val="000000"/>
              </a:solidFill>
            </a:endParaRPr>
          </a:p>
        </p:txBody>
      </p:sp>
      <p:sp>
        <p:nvSpPr>
          <p:cNvPr id="56" name="TextBox 55"/>
          <p:cNvSpPr txBox="1"/>
          <p:nvPr/>
        </p:nvSpPr>
        <p:spPr>
          <a:xfrm>
            <a:off x="132659" y="4158734"/>
            <a:ext cx="1467068" cy="369332"/>
          </a:xfrm>
          <a:prstGeom prst="rect">
            <a:avLst/>
          </a:prstGeom>
          <a:noFill/>
        </p:spPr>
        <p:txBody>
          <a:bodyPr wrap="none" rtlCol="0">
            <a:spAutoFit/>
          </a:bodyPr>
          <a:lstStyle/>
          <a:p>
            <a:r>
              <a:rPr lang="en-US" dirty="0" err="1" smtClean="0">
                <a:solidFill>
                  <a:srgbClr val="000000"/>
                </a:solidFill>
              </a:rPr>
              <a:t>RuntimeTests</a:t>
            </a:r>
            <a:endParaRPr lang="en-US" dirty="0">
              <a:solidFill>
                <a:srgbClr val="000000"/>
              </a:solidFill>
            </a:endParaRPr>
          </a:p>
        </p:txBody>
      </p:sp>
      <p:sp>
        <p:nvSpPr>
          <p:cNvPr id="57" name="TextBox 56"/>
          <p:cNvSpPr txBox="1"/>
          <p:nvPr/>
        </p:nvSpPr>
        <p:spPr>
          <a:xfrm>
            <a:off x="520874" y="340583"/>
            <a:ext cx="1244251" cy="369332"/>
          </a:xfrm>
          <a:prstGeom prst="rect">
            <a:avLst/>
          </a:prstGeom>
          <a:noFill/>
        </p:spPr>
        <p:txBody>
          <a:bodyPr wrap="none" rtlCol="0">
            <a:spAutoFit/>
          </a:bodyPr>
          <a:lstStyle/>
          <a:p>
            <a:r>
              <a:rPr lang="en-US" dirty="0" smtClean="0">
                <a:solidFill>
                  <a:srgbClr val="000000"/>
                </a:solidFill>
              </a:rPr>
              <a:t>Framework</a:t>
            </a:r>
            <a:endParaRPr lang="en-US" dirty="0">
              <a:solidFill>
                <a:srgbClr val="000000"/>
              </a:solidFill>
            </a:endParaRPr>
          </a:p>
        </p:txBody>
      </p:sp>
      <p:sp>
        <p:nvSpPr>
          <p:cNvPr id="58" name="Circular Arrow 57"/>
          <p:cNvSpPr/>
          <p:nvPr/>
        </p:nvSpPr>
        <p:spPr>
          <a:xfrm rot="1518953">
            <a:off x="2118713" y="316434"/>
            <a:ext cx="533400" cy="545822"/>
          </a:xfrm>
          <a:prstGeom prst="circularArrow">
            <a:avLst>
              <a:gd name="adj1" fmla="val 12500"/>
              <a:gd name="adj2" fmla="val 1142319"/>
              <a:gd name="adj3" fmla="val 20457681"/>
              <a:gd name="adj4" fmla="val 3205723"/>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ircular Arrow 58"/>
          <p:cNvSpPr/>
          <p:nvPr/>
        </p:nvSpPr>
        <p:spPr>
          <a:xfrm rot="1518953">
            <a:off x="6644287" y="2373834"/>
            <a:ext cx="533400" cy="545822"/>
          </a:xfrm>
          <a:prstGeom prst="circularArrow">
            <a:avLst>
              <a:gd name="adj1" fmla="val 12500"/>
              <a:gd name="adj2" fmla="val 1142319"/>
              <a:gd name="adj3" fmla="val 20457681"/>
              <a:gd name="adj4" fmla="val 3205723"/>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07988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par>
                                <p:cTn id="74" presetID="10" presetClass="entr" presetSubtype="0"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7" grpId="0" animBg="1"/>
      <p:bldP spid="38" grpId="0" animBg="1"/>
      <p:bldP spid="40" grpId="0" animBg="1"/>
      <p:bldP spid="41" grpId="0" animBg="1"/>
      <p:bldP spid="42" grpId="0" animBg="1"/>
      <p:bldP spid="46" grpId="0" animBg="1"/>
      <p:bldP spid="58"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Tests</a:t>
            </a:r>
            <a:endParaRPr lang="en-US" dirty="0"/>
          </a:p>
        </p:txBody>
      </p:sp>
      <p:pic>
        <p:nvPicPr>
          <p:cNvPr id="4" name="Picture 2" descr="Runtime Tests grouped by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819836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44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Tests</a:t>
            </a:r>
            <a:endParaRPr lang="en-US" dirty="0"/>
          </a:p>
        </p:txBody>
      </p:sp>
      <p:sp>
        <p:nvSpPr>
          <p:cNvPr id="4" name="Rectangle 3"/>
          <p:cNvSpPr/>
          <p:nvPr/>
        </p:nvSpPr>
        <p:spPr>
          <a:xfrm>
            <a:off x="967155" y="1767007"/>
            <a:ext cx="7102230" cy="2769989"/>
          </a:xfrm>
          <a:prstGeom prst="rect">
            <a:avLst/>
          </a:prstGeom>
        </p:spPr>
        <p:txBody>
          <a:bodyPr wrap="square">
            <a:spAutoFit/>
          </a:bodyPr>
          <a:lstStyle/>
          <a:p>
            <a:r>
              <a:rPr lang="en-US" sz="2800" b="1" dirty="0" smtClean="0">
                <a:solidFill>
                  <a:srgbClr val="000000"/>
                </a:solidFill>
                <a:latin typeface="Arial" panose="020B0604020202020204" pitchFamily="34" charset="0"/>
              </a:rPr>
              <a:t>&gt;</a:t>
            </a:r>
            <a:r>
              <a:rPr lang="ru-RU" sz="2800" b="1" dirty="0" smtClean="0">
                <a:solidFill>
                  <a:srgbClr val="000000"/>
                </a:solidFill>
                <a:latin typeface="Arial" panose="020B0604020202020204" pitchFamily="34" charset="0"/>
              </a:rPr>
              <a:t>1200</a:t>
            </a:r>
            <a:r>
              <a:rPr lang="en-US" sz="2800" b="1"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unique Runtime API test cases</a:t>
            </a:r>
          </a:p>
          <a:p>
            <a:endParaRPr lang="en-US" dirty="0" smtClean="0">
              <a:solidFill>
                <a:srgbClr val="000000"/>
              </a:solidFill>
              <a:latin typeface="Arial" panose="020B0604020202020204" pitchFamily="34" charset="0"/>
            </a:endParaRPr>
          </a:p>
          <a:p>
            <a:r>
              <a:rPr lang="en-US" sz="2800" b="1" dirty="0" smtClean="0">
                <a:solidFill>
                  <a:srgbClr val="000000"/>
                </a:solidFill>
                <a:latin typeface="Arial" panose="020B0604020202020204" pitchFamily="34" charset="0"/>
              </a:rPr>
              <a:t>&gt;9000</a:t>
            </a:r>
            <a:r>
              <a:rPr lang="en-US" sz="2800"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Runtime API test cases (&gt;</a:t>
            </a:r>
            <a:r>
              <a:rPr lang="en-US" sz="2400" b="1" dirty="0" smtClean="0">
                <a:solidFill>
                  <a:srgbClr val="000000"/>
                </a:solidFill>
                <a:latin typeface="Arial" panose="020B0604020202020204" pitchFamily="34" charset="0"/>
              </a:rPr>
              <a:t>20</a:t>
            </a:r>
            <a:r>
              <a:rPr lang="en-US" sz="2400"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platforms/players) are run in a single automated build verification test suite. The number is rapidly increasing.</a:t>
            </a:r>
          </a:p>
          <a:p>
            <a:endParaRPr lang="en-US" dirty="0" smtClean="0">
              <a:solidFill>
                <a:srgbClr val="000000"/>
              </a:solidFill>
              <a:latin typeface="Arial" panose="020B0604020202020204" pitchFamily="34" charset="0"/>
            </a:endParaRPr>
          </a:p>
          <a:p>
            <a:r>
              <a:rPr lang="en-US" sz="2800" b="1" dirty="0" smtClean="0">
                <a:solidFill>
                  <a:srgbClr val="000000"/>
                </a:solidFill>
                <a:latin typeface="Arial" panose="020B0604020202020204" pitchFamily="34" charset="0"/>
              </a:rPr>
              <a:t>&gt;200.000</a:t>
            </a:r>
            <a:r>
              <a:rPr lang="en-US" dirty="0" smtClean="0">
                <a:solidFill>
                  <a:srgbClr val="000000"/>
                </a:solidFill>
                <a:latin typeface="Arial" panose="020B0604020202020204" pitchFamily="34" charset="0"/>
              </a:rPr>
              <a:t> Runtime API test cases per day (all platforms)</a:t>
            </a:r>
          </a:p>
          <a:p>
            <a:pPr algn="ctr"/>
            <a:endParaRPr lang="ru-RU" dirty="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2284511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Tests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0000"/>
                </a:solidFill>
                <a:latin typeface="Arial" panose="020B0604020202020204" pitchFamily="34" charset="0"/>
              </a:rPr>
              <a:t>The framework (and our build system) runs tests on multiple platforms in parallel. </a:t>
            </a:r>
          </a:p>
          <a:p>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Entire suite is less than </a:t>
            </a:r>
            <a:r>
              <a:rPr lang="en-US" sz="4000" b="1" dirty="0" smtClean="0">
                <a:solidFill>
                  <a:srgbClr val="000000"/>
                </a:solidFill>
                <a:latin typeface="Arial" panose="020B0604020202020204" pitchFamily="34" charset="0"/>
              </a:rPr>
              <a:t>30</a:t>
            </a:r>
            <a:r>
              <a:rPr lang="en-US" dirty="0" smtClean="0">
                <a:solidFill>
                  <a:srgbClr val="000000"/>
                </a:solidFill>
                <a:latin typeface="Arial" panose="020B0604020202020204" pitchFamily="34" charset="0"/>
              </a:rPr>
              <a:t> minutes, and half that time is spent setting up the environment and building players (actual test execution time is about </a:t>
            </a:r>
            <a:r>
              <a:rPr lang="en-US" sz="3600" b="1" dirty="0" smtClean="0">
                <a:solidFill>
                  <a:srgbClr val="000000"/>
                </a:solidFill>
                <a:latin typeface="Arial" panose="020B0604020202020204" pitchFamily="34" charset="0"/>
              </a:rPr>
              <a:t>15 minutes</a:t>
            </a:r>
            <a:r>
              <a:rPr lang="en-US" dirty="0" smtClean="0">
                <a:solidFill>
                  <a:srgbClr val="000000"/>
                </a:solidFill>
                <a:latin typeface="Arial" panose="020B0604020202020204" pitchFamily="34" charset="0"/>
              </a:rPr>
              <a:t> on average).</a:t>
            </a:r>
          </a:p>
          <a:p>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The framework is also used by </a:t>
            </a:r>
            <a:r>
              <a:rPr lang="en-US" sz="3600" b="1" dirty="0" smtClean="0">
                <a:solidFill>
                  <a:srgbClr val="000000"/>
                </a:solidFill>
                <a:latin typeface="Arial" panose="020B0604020202020204" pitchFamily="34" charset="0"/>
              </a:rPr>
              <a:t>external companies</a:t>
            </a:r>
            <a:r>
              <a:rPr lang="en-US" dirty="0" smtClean="0">
                <a:solidFill>
                  <a:srgbClr val="000000"/>
                </a:solidFill>
                <a:latin typeface="Arial" panose="020B0604020202020204" pitchFamily="34" charset="0"/>
              </a:rPr>
              <a:t> to integration test their products with Unity players.</a:t>
            </a:r>
          </a:p>
          <a:p>
            <a:pPr algn="ctr"/>
            <a:endParaRPr lang="ru-RU" dirty="0" smtClean="0">
              <a:solidFill>
                <a:srgbClr val="000000"/>
              </a:solidFill>
              <a:latin typeface="Arial" panose="020B0604020202020204" pitchFamily="34" charset="0"/>
            </a:endParaRPr>
          </a:p>
          <a:p>
            <a:endParaRPr lang="en-US" dirty="0">
              <a:solidFill>
                <a:srgbClr val="000000"/>
              </a:solidFill>
            </a:endParaRPr>
          </a:p>
        </p:txBody>
      </p:sp>
    </p:spTree>
    <p:extLst>
      <p:ext uri="{BB962C8B-B14F-4D97-AF65-F5344CB8AC3E}">
        <p14:creationId xmlns:p14="http://schemas.microsoft.com/office/powerpoint/2010/main" val="40054907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Tests</a:t>
            </a:r>
            <a:endParaRPr lang="en-US" dirty="0"/>
          </a:p>
        </p:txBody>
      </p:sp>
      <p:pic>
        <p:nvPicPr>
          <p:cNvPr id="4" name="Picture 2" descr="https://lh3.googleusercontent.com/qYQVFavk74Ierwwi2DdORXMNYsPvUfp_BT9mZ3kO3DVAUFCWFF7-TBmEoUD4r5mJtjDYHQ3YRB872TEQEjgtoLdGgNSNYs686m8QXopoHacGgJI1bWmAxdjpMg"/>
          <p:cNvPicPr>
            <a:picLocks noChangeAspect="1" noChangeArrowheads="1"/>
          </p:cNvPicPr>
          <p:nvPr/>
        </p:nvPicPr>
        <p:blipFill rotWithShape="1">
          <a:blip r:embed="rId2">
            <a:extLst>
              <a:ext uri="{28A0092B-C50C-407E-A947-70E740481C1C}">
                <a14:useLocalDpi xmlns:a14="http://schemas.microsoft.com/office/drawing/2010/main" val="0"/>
              </a:ext>
            </a:extLst>
          </a:blip>
          <a:srcRect b="39610"/>
          <a:stretch/>
        </p:blipFill>
        <p:spPr bwMode="auto">
          <a:xfrm>
            <a:off x="1594340" y="1417638"/>
            <a:ext cx="5898661" cy="455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202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697428-2-or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260648"/>
            <a:ext cx="6172115" cy="6192688"/>
          </a:xfrm>
          <a:prstGeom prst="rect">
            <a:avLst/>
          </a:prstGeom>
        </p:spPr>
      </p:pic>
      <p:sp>
        <p:nvSpPr>
          <p:cNvPr id="2" name="Rectangle 1"/>
          <p:cNvSpPr/>
          <p:nvPr/>
        </p:nvSpPr>
        <p:spPr>
          <a:xfrm>
            <a:off x="1511660" y="6042147"/>
            <a:ext cx="4522692" cy="369332"/>
          </a:xfrm>
          <a:prstGeom prst="rect">
            <a:avLst/>
          </a:prstGeom>
        </p:spPr>
        <p:txBody>
          <a:bodyPr wrap="none">
            <a:spAutoFit/>
          </a:bodyPr>
          <a:lstStyle/>
          <a:p>
            <a:r>
              <a:rPr lang="en-US" dirty="0"/>
              <a:t>http://</a:t>
            </a:r>
            <a:r>
              <a:rPr lang="en-US" dirty="0" err="1"/>
              <a:t>www.ambrosiasw.com</a:t>
            </a:r>
            <a:r>
              <a:rPr lang="en-US" dirty="0"/>
              <a:t>/games/</a:t>
            </a:r>
            <a:r>
              <a:rPr lang="en-US" dirty="0" err="1"/>
              <a:t>gooball</a:t>
            </a:r>
            <a:r>
              <a:rPr lang="en-US" dirty="0"/>
              <a:t>/</a:t>
            </a:r>
          </a:p>
        </p:txBody>
      </p:sp>
      <p:pic>
        <p:nvPicPr>
          <p:cNvPr id="3" name="Picture 2"/>
          <p:cNvPicPr>
            <a:picLocks noChangeAspect="1"/>
          </p:cNvPicPr>
          <p:nvPr/>
        </p:nvPicPr>
        <p:blipFill>
          <a:blip r:embed="rId4"/>
          <a:stretch>
            <a:fillRect/>
          </a:stretch>
        </p:blipFill>
        <p:spPr>
          <a:xfrm>
            <a:off x="-575495" y="15549"/>
            <a:ext cx="10440083" cy="6842452"/>
          </a:xfrm>
          <a:prstGeom prst="rect">
            <a:avLst/>
          </a:prstGeom>
        </p:spPr>
      </p:pic>
    </p:spTree>
    <p:extLst>
      <p:ext uri="{BB962C8B-B14F-4D97-AF65-F5344CB8AC3E}">
        <p14:creationId xmlns:p14="http://schemas.microsoft.com/office/powerpoint/2010/main" val="31122628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Tests</a:t>
            </a:r>
            <a:endParaRPr lang="en-US" dirty="0"/>
          </a:p>
        </p:txBody>
      </p:sp>
      <p:pic>
        <p:nvPicPr>
          <p:cNvPr id="4" name="Picture 3"/>
          <p:cNvPicPr>
            <a:picLocks noChangeAspect="1"/>
          </p:cNvPicPr>
          <p:nvPr/>
        </p:nvPicPr>
        <p:blipFill>
          <a:blip r:embed="rId2"/>
          <a:stretch>
            <a:fillRect/>
          </a:stretch>
        </p:blipFill>
        <p:spPr>
          <a:xfrm>
            <a:off x="3189980" y="2350042"/>
            <a:ext cx="2551559" cy="1913669"/>
          </a:xfrm>
          <a:prstGeom prst="rect">
            <a:avLst/>
          </a:prstGeom>
        </p:spPr>
      </p:pic>
      <p:pic>
        <p:nvPicPr>
          <p:cNvPr id="5" name="Picture 4"/>
          <p:cNvPicPr>
            <a:picLocks noChangeAspect="1"/>
          </p:cNvPicPr>
          <p:nvPr/>
        </p:nvPicPr>
        <p:blipFill>
          <a:blip r:embed="rId3"/>
          <a:stretch>
            <a:fillRect/>
          </a:stretch>
        </p:blipFill>
        <p:spPr>
          <a:xfrm>
            <a:off x="5871472" y="2350042"/>
            <a:ext cx="2551559" cy="1913669"/>
          </a:xfrm>
          <a:prstGeom prst="rect">
            <a:avLst/>
          </a:prstGeom>
        </p:spPr>
      </p:pic>
      <p:pic>
        <p:nvPicPr>
          <p:cNvPr id="6" name="Picture 5"/>
          <p:cNvPicPr>
            <a:picLocks noChangeAspect="1"/>
          </p:cNvPicPr>
          <p:nvPr/>
        </p:nvPicPr>
        <p:blipFill>
          <a:blip r:embed="rId4"/>
          <a:stretch>
            <a:fillRect/>
          </a:stretch>
        </p:blipFill>
        <p:spPr>
          <a:xfrm>
            <a:off x="457200" y="2350042"/>
            <a:ext cx="2551559" cy="1913669"/>
          </a:xfrm>
          <a:prstGeom prst="rect">
            <a:avLst/>
          </a:prstGeom>
        </p:spPr>
      </p:pic>
      <p:sp>
        <p:nvSpPr>
          <p:cNvPr id="7" name="TextBox 6"/>
          <p:cNvSpPr txBox="1"/>
          <p:nvPr/>
        </p:nvSpPr>
        <p:spPr>
          <a:xfrm>
            <a:off x="457200" y="1980710"/>
            <a:ext cx="880206" cy="369332"/>
          </a:xfrm>
          <a:prstGeom prst="rect">
            <a:avLst/>
          </a:prstGeom>
          <a:noFill/>
        </p:spPr>
        <p:txBody>
          <a:bodyPr wrap="none" rtlCol="0">
            <a:spAutoFit/>
          </a:bodyPr>
          <a:lstStyle/>
          <a:p>
            <a:r>
              <a:rPr lang="en-US" dirty="0" smtClean="0"/>
              <a:t>Correct</a:t>
            </a:r>
            <a:endParaRPr lang="en-US" dirty="0"/>
          </a:p>
        </p:txBody>
      </p:sp>
      <p:sp>
        <p:nvSpPr>
          <p:cNvPr id="9" name="TextBox 8"/>
          <p:cNvSpPr txBox="1"/>
          <p:nvPr/>
        </p:nvSpPr>
        <p:spPr>
          <a:xfrm>
            <a:off x="3189980" y="1978811"/>
            <a:ext cx="777977" cy="369332"/>
          </a:xfrm>
          <a:prstGeom prst="rect">
            <a:avLst/>
          </a:prstGeom>
          <a:noFill/>
        </p:spPr>
        <p:txBody>
          <a:bodyPr wrap="none" rtlCol="0">
            <a:spAutoFit/>
          </a:bodyPr>
          <a:lstStyle/>
          <a:p>
            <a:r>
              <a:rPr lang="en-US" dirty="0" smtClean="0"/>
              <a:t>Actual</a:t>
            </a:r>
            <a:endParaRPr lang="en-US" dirty="0"/>
          </a:p>
        </p:txBody>
      </p:sp>
      <p:sp>
        <p:nvSpPr>
          <p:cNvPr id="10" name="TextBox 9"/>
          <p:cNvSpPr txBox="1"/>
          <p:nvPr/>
        </p:nvSpPr>
        <p:spPr>
          <a:xfrm>
            <a:off x="5871472" y="1980710"/>
            <a:ext cx="518091" cy="369332"/>
          </a:xfrm>
          <a:prstGeom prst="rect">
            <a:avLst/>
          </a:prstGeom>
          <a:noFill/>
        </p:spPr>
        <p:txBody>
          <a:bodyPr wrap="none" rtlCol="0">
            <a:spAutoFit/>
          </a:bodyPr>
          <a:lstStyle/>
          <a:p>
            <a:r>
              <a:rPr lang="en-US" dirty="0" smtClean="0"/>
              <a:t>Diff</a:t>
            </a:r>
            <a:endParaRPr lang="en-US" dirty="0"/>
          </a:p>
        </p:txBody>
      </p:sp>
    </p:spTree>
    <p:extLst>
      <p:ext uri="{BB962C8B-B14F-4D97-AF65-F5344CB8AC3E}">
        <p14:creationId xmlns:p14="http://schemas.microsoft.com/office/powerpoint/2010/main" val="16916503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Unified Test Runner / Hoarder</a:t>
            </a:r>
            <a:endParaRPr lang="en-US" dirty="0"/>
          </a:p>
        </p:txBody>
      </p:sp>
      <p:pic>
        <p:nvPicPr>
          <p:cNvPr id="4" name="Picture 3"/>
          <p:cNvPicPr>
            <a:picLocks noChangeAspect="1"/>
          </p:cNvPicPr>
          <p:nvPr/>
        </p:nvPicPr>
        <p:blipFill>
          <a:blip r:embed="rId2"/>
          <a:stretch>
            <a:fillRect/>
          </a:stretch>
        </p:blipFill>
        <p:spPr>
          <a:xfrm>
            <a:off x="996462" y="1417638"/>
            <a:ext cx="7546973" cy="4668593"/>
          </a:xfrm>
          <a:prstGeom prst="rect">
            <a:avLst/>
          </a:prstGeom>
        </p:spPr>
      </p:pic>
    </p:spTree>
    <p:extLst>
      <p:ext uri="{BB962C8B-B14F-4D97-AF65-F5344CB8AC3E}">
        <p14:creationId xmlns:p14="http://schemas.microsoft.com/office/powerpoint/2010/main" val="316209958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Coverage</a:t>
            </a:r>
            <a:endParaRPr lang="en-US" dirty="0"/>
          </a:p>
        </p:txBody>
      </p:sp>
      <p:pic>
        <p:nvPicPr>
          <p:cNvPr id="5" name="Picture 4"/>
          <p:cNvPicPr>
            <a:picLocks noChangeAspect="1"/>
          </p:cNvPicPr>
          <p:nvPr/>
        </p:nvPicPr>
        <p:blipFill>
          <a:blip r:embed="rId3"/>
          <a:stretch>
            <a:fillRect/>
          </a:stretch>
        </p:blipFill>
        <p:spPr>
          <a:xfrm>
            <a:off x="1771327" y="1236980"/>
            <a:ext cx="5471756" cy="4899743"/>
          </a:xfrm>
          <a:prstGeom prst="rect">
            <a:avLst/>
          </a:prstGeom>
        </p:spPr>
      </p:pic>
    </p:spTree>
    <p:extLst>
      <p:ext uri="{BB962C8B-B14F-4D97-AF65-F5344CB8AC3E}">
        <p14:creationId xmlns:p14="http://schemas.microsoft.com/office/powerpoint/2010/main" val="5394275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Bug Reporter</a:t>
            </a:r>
            <a:endParaRPr lang="en-US" dirty="0"/>
          </a:p>
        </p:txBody>
      </p:sp>
      <p:pic>
        <p:nvPicPr>
          <p:cNvPr id="18" name="Picture 17" descr="Screen Shot 2015-04-17 at 3.26.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84" y="1228496"/>
            <a:ext cx="7092462" cy="5091430"/>
          </a:xfrm>
          <a:prstGeom prst="rect">
            <a:avLst/>
          </a:prstGeom>
        </p:spPr>
      </p:pic>
    </p:spTree>
    <p:extLst>
      <p:ext uri="{BB962C8B-B14F-4D97-AF65-F5344CB8AC3E}">
        <p14:creationId xmlns:p14="http://schemas.microsoft.com/office/powerpoint/2010/main" val="36016216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Analyzer</a:t>
            </a:r>
            <a:endParaRPr lang="en-US" dirty="0"/>
          </a:p>
        </p:txBody>
      </p:sp>
      <p:pic>
        <p:nvPicPr>
          <p:cNvPr id="4" name="Picture 3"/>
          <p:cNvPicPr>
            <a:picLocks noChangeAspect="1"/>
          </p:cNvPicPr>
          <p:nvPr/>
        </p:nvPicPr>
        <p:blipFill rotWithShape="1">
          <a:blip r:embed="rId2"/>
          <a:srcRect b="14169"/>
          <a:stretch/>
        </p:blipFill>
        <p:spPr>
          <a:xfrm>
            <a:off x="722923" y="1845406"/>
            <a:ext cx="7589844" cy="3810977"/>
          </a:xfrm>
          <a:prstGeom prst="rect">
            <a:avLst/>
          </a:prstGeom>
        </p:spPr>
      </p:pic>
    </p:spTree>
    <p:extLst>
      <p:ext uri="{BB962C8B-B14F-4D97-AF65-F5344CB8AC3E}">
        <p14:creationId xmlns:p14="http://schemas.microsoft.com/office/powerpoint/2010/main" val="50828459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Bug Tracker</a:t>
            </a:r>
            <a:endParaRPr lang="en-US" dirty="0"/>
          </a:p>
        </p:txBody>
      </p:sp>
      <p:sp>
        <p:nvSpPr>
          <p:cNvPr id="3" name="Content Placeholder 2"/>
          <p:cNvSpPr>
            <a:spLocks noGrp="1"/>
          </p:cNvSpPr>
          <p:nvPr>
            <p:ph idx="1"/>
          </p:nvPr>
        </p:nvSpPr>
        <p:spPr/>
        <p:txBody>
          <a:bodyPr/>
          <a:lstStyle/>
          <a:p>
            <a:pPr lvl="0"/>
            <a:r>
              <a:rPr kumimoji="0" lang="en-US" altLang="en-US" b="0" i="0" u="sng" strike="noStrike" cap="none" normalizeH="0" baseline="0" dirty="0" smtClean="0">
                <a:ln>
                  <a:noFill/>
                </a:ln>
                <a:solidFill>
                  <a:srgbClr val="000000"/>
                </a:solidFill>
                <a:effectLst/>
                <a:latin typeface="Arial" pitchFamily="34" charset="0"/>
                <a:cs typeface="Arial" pitchFamily="34" charset="0"/>
                <a:hlinkClick r:id="rId2"/>
              </a:rPr>
              <a:t>http://issuetracker.unity3d.com</a:t>
            </a: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 </a:t>
            </a:r>
            <a:endParaRPr kumimoji="0" lang="en-US" altLang="en-US" sz="4800" b="0" i="0" u="none" strike="noStrike" cap="none" normalizeH="0" baseline="0" dirty="0" smtClean="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40435040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Test Suites</a:t>
            </a:r>
            <a:endParaRPr lang="en-US" dirty="0"/>
          </a:p>
        </p:txBody>
      </p:sp>
      <p:pic>
        <p:nvPicPr>
          <p:cNvPr id="4" name="Picture 3" descr="Screen Shot 2014-10-01 at 09.59.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027" y="1810361"/>
            <a:ext cx="694055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62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Test Tools</a:t>
            </a:r>
            <a:endParaRPr lang="en-US" dirty="0"/>
          </a:p>
        </p:txBody>
      </p:sp>
      <p:pic>
        <p:nvPicPr>
          <p:cNvPr id="5" name="Picture 4" descr="pro-editor-09fecd585dffa68b385b7a31f5d779f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1569" y="2816225"/>
            <a:ext cx="32639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4-10-01 at 12.12.21.png"/>
          <p:cNvPicPr>
            <a:picLocks noChangeAspect="1"/>
          </p:cNvPicPr>
          <p:nvPr/>
        </p:nvPicPr>
        <p:blipFill>
          <a:blip r:embed="rId3">
            <a:extLst>
              <a:ext uri="{28A0092B-C50C-407E-A947-70E740481C1C}">
                <a14:useLocalDpi xmlns:a14="http://schemas.microsoft.com/office/drawing/2010/main" val="0"/>
              </a:ext>
            </a:extLst>
          </a:blip>
          <a:srcRect t="-76" b="47932"/>
          <a:stretch>
            <a:fillRect/>
          </a:stretch>
        </p:blipFill>
        <p:spPr bwMode="auto">
          <a:xfrm>
            <a:off x="3035056" y="1965325"/>
            <a:ext cx="155892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12"/>
          <p:cNvSpPr txBox="1">
            <a:spLocks noChangeArrowheads="1"/>
          </p:cNvSpPr>
          <p:nvPr/>
        </p:nvSpPr>
        <p:spPr bwMode="auto">
          <a:xfrm>
            <a:off x="4906719" y="2174875"/>
            <a:ext cx="2871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r>
              <a:rPr lang="en-US" sz="1600"/>
              <a:t>Microservice</a:t>
            </a:r>
            <a:r>
              <a:rPr lang="da-DK" sz="1600"/>
              <a:t> </a:t>
            </a:r>
            <a:r>
              <a:rPr lang="en-US" sz="1600"/>
              <a:t>architecture</a:t>
            </a:r>
            <a:r>
              <a:rPr lang="da-DK" sz="1600"/>
              <a:t>.</a:t>
            </a:r>
          </a:p>
          <a:p>
            <a:r>
              <a:rPr lang="da-DK" sz="1600"/>
              <a:t>TCP </a:t>
            </a:r>
            <a:r>
              <a:rPr lang="en-US" sz="1600"/>
              <a:t>socket</a:t>
            </a:r>
            <a:r>
              <a:rPr lang="da-DK" sz="1600"/>
              <a:t>.</a:t>
            </a:r>
          </a:p>
          <a:p>
            <a:r>
              <a:rPr lang="da-DK" sz="1600"/>
              <a:t>C# </a:t>
            </a:r>
            <a:r>
              <a:rPr lang="en-US" sz="1600"/>
              <a:t>messages</a:t>
            </a:r>
            <a:r>
              <a:rPr lang="da-DK" sz="1600"/>
              <a:t>.</a:t>
            </a:r>
          </a:p>
        </p:txBody>
      </p:sp>
      <p:cxnSp>
        <p:nvCxnSpPr>
          <p:cNvPr id="8" name="Lige pilforbindelse 13"/>
          <p:cNvCxnSpPr>
            <a:cxnSpLocks noChangeShapeType="1"/>
          </p:cNvCxnSpPr>
          <p:nvPr/>
        </p:nvCxnSpPr>
        <p:spPr bwMode="auto">
          <a:xfrm flipH="1" flipV="1">
            <a:off x="4352681" y="3008312"/>
            <a:ext cx="1677988" cy="733425"/>
          </a:xfrm>
          <a:prstGeom prst="straightConnector1">
            <a:avLst/>
          </a:prstGeom>
          <a:noFill/>
          <a:ln w="381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ekstfelt 20"/>
          <p:cNvSpPr txBox="1">
            <a:spLocks noChangeArrowheads="1"/>
          </p:cNvSpPr>
          <p:nvPr/>
        </p:nvSpPr>
        <p:spPr bwMode="auto">
          <a:xfrm>
            <a:off x="398219" y="2471737"/>
            <a:ext cx="2659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r>
              <a:rPr lang="da-DK" sz="1600" dirty="0"/>
              <a:t>Player </a:t>
            </a:r>
            <a:r>
              <a:rPr lang="en-US" sz="1600" dirty="0"/>
              <a:t>connection</a:t>
            </a:r>
            <a:r>
              <a:rPr lang="da-DK" sz="1600" dirty="0"/>
              <a:t>.</a:t>
            </a:r>
          </a:p>
          <a:p>
            <a:r>
              <a:rPr lang="da-DK" sz="1600" dirty="0"/>
              <a:t>Per platform </a:t>
            </a:r>
            <a:r>
              <a:rPr lang="en-US" sz="1600" dirty="0"/>
              <a:t>implementation</a:t>
            </a:r>
            <a:r>
              <a:rPr lang="da-DK" sz="1600" dirty="0"/>
              <a:t>.</a:t>
            </a:r>
          </a:p>
          <a:p>
            <a:r>
              <a:rPr lang="da-DK" sz="1600" dirty="0"/>
              <a:t>Supports </a:t>
            </a:r>
            <a:r>
              <a:rPr lang="en-US" sz="1600" dirty="0"/>
              <a:t>text</a:t>
            </a:r>
            <a:r>
              <a:rPr lang="da-DK" sz="1600" dirty="0"/>
              <a:t>, images, etc.</a:t>
            </a:r>
          </a:p>
        </p:txBody>
      </p:sp>
      <p:pic>
        <p:nvPicPr>
          <p:cNvPr id="10" name="Picture 9" descr="ipad-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94" y="3346450"/>
            <a:ext cx="2198687"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6"/>
          <p:cNvCxnSpPr>
            <a:cxnSpLocks noChangeShapeType="1"/>
          </p:cNvCxnSpPr>
          <p:nvPr/>
        </p:nvCxnSpPr>
        <p:spPr bwMode="auto">
          <a:xfrm>
            <a:off x="4463806" y="2846387"/>
            <a:ext cx="1620838" cy="733425"/>
          </a:xfrm>
          <a:prstGeom prst="straightConnector1">
            <a:avLst/>
          </a:prstGeom>
          <a:noFill/>
          <a:ln w="381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Lige pilforbindelse 9"/>
          <p:cNvCxnSpPr>
            <a:cxnSpLocks noChangeShapeType="1"/>
          </p:cNvCxnSpPr>
          <p:nvPr/>
        </p:nvCxnSpPr>
        <p:spPr bwMode="auto">
          <a:xfrm flipH="1" flipV="1">
            <a:off x="2239719" y="4973637"/>
            <a:ext cx="3738562" cy="11113"/>
          </a:xfrm>
          <a:prstGeom prst="straightConnector1">
            <a:avLst/>
          </a:prstGeom>
          <a:noFill/>
          <a:ln w="381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Lige pilforbindelse 7"/>
          <p:cNvCxnSpPr>
            <a:cxnSpLocks noChangeShapeType="1"/>
          </p:cNvCxnSpPr>
          <p:nvPr/>
        </p:nvCxnSpPr>
        <p:spPr bwMode="auto">
          <a:xfrm flipV="1">
            <a:off x="2412756" y="3516312"/>
            <a:ext cx="900113" cy="468313"/>
          </a:xfrm>
          <a:prstGeom prst="straightConnector1">
            <a:avLst/>
          </a:prstGeom>
          <a:noFill/>
          <a:ln w="38100">
            <a:solidFill>
              <a:schemeClr val="accent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13"/>
          <p:cNvSpPr txBox="1">
            <a:spLocks noChangeArrowheads="1"/>
          </p:cNvSpPr>
          <p:nvPr/>
        </p:nvSpPr>
        <p:spPr bwMode="auto">
          <a:xfrm>
            <a:off x="2658819" y="4622800"/>
            <a:ext cx="2905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r>
              <a:rPr lang="en-US" sz="1600"/>
              <a:t>Multi-platform build pipeline</a:t>
            </a:r>
          </a:p>
        </p:txBody>
      </p:sp>
      <p:sp>
        <p:nvSpPr>
          <p:cNvPr id="15" name="TextBox 14"/>
          <p:cNvSpPr txBox="1">
            <a:spLocks noChangeArrowheads="1"/>
          </p:cNvSpPr>
          <p:nvPr/>
        </p:nvSpPr>
        <p:spPr bwMode="auto">
          <a:xfrm>
            <a:off x="2790581" y="3355975"/>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r>
              <a:rPr lang="en-US">
                <a:solidFill>
                  <a:srgbClr val="FFFFFF"/>
                </a:solidFill>
              </a:rPr>
              <a:t>Runner</a:t>
            </a:r>
          </a:p>
        </p:txBody>
      </p:sp>
      <p:sp>
        <p:nvSpPr>
          <p:cNvPr id="16" name="TextBox 15"/>
          <p:cNvSpPr txBox="1">
            <a:spLocks noChangeArrowheads="1"/>
          </p:cNvSpPr>
          <p:nvPr/>
        </p:nvSpPr>
        <p:spPr bwMode="auto">
          <a:xfrm>
            <a:off x="7059369" y="4935537"/>
            <a:ext cx="274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r>
              <a:rPr lang="en-US">
                <a:solidFill>
                  <a:srgbClr val="FFFFFF"/>
                </a:solidFill>
              </a:rPr>
              <a:t>Editor</a:t>
            </a:r>
          </a:p>
        </p:txBody>
      </p:sp>
      <p:sp>
        <p:nvSpPr>
          <p:cNvPr id="17" name="TextBox 24"/>
          <p:cNvSpPr txBox="1">
            <a:spLocks noChangeArrowheads="1"/>
          </p:cNvSpPr>
          <p:nvPr/>
        </p:nvSpPr>
        <p:spPr bwMode="auto">
          <a:xfrm>
            <a:off x="-389182" y="3435350"/>
            <a:ext cx="27432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a:r>
              <a:rPr lang="en-US">
                <a:solidFill>
                  <a:srgbClr val="FFFFFF"/>
                </a:solidFill>
              </a:rPr>
              <a:t>Player</a:t>
            </a:r>
          </a:p>
        </p:txBody>
      </p:sp>
    </p:spTree>
    <p:extLst>
      <p:ext uri="{BB962C8B-B14F-4D97-AF65-F5344CB8AC3E}">
        <p14:creationId xmlns:p14="http://schemas.microsoft.com/office/powerpoint/2010/main" val="25496574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4-22 at 1.35.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839956"/>
          </a:xfrm>
          <a:prstGeom prst="rect">
            <a:avLst/>
          </a:prstGeom>
        </p:spPr>
      </p:pic>
    </p:spTree>
    <p:extLst>
      <p:ext uri="{BB962C8B-B14F-4D97-AF65-F5344CB8AC3E}">
        <p14:creationId xmlns:p14="http://schemas.microsoft.com/office/powerpoint/2010/main" val="27189207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Future</a:t>
            </a:r>
            <a:endParaRPr lang="en-US" dirty="0"/>
          </a:p>
        </p:txBody>
      </p:sp>
      <p:sp>
        <p:nvSpPr>
          <p:cNvPr id="3" name="Content Placeholder 2"/>
          <p:cNvSpPr>
            <a:spLocks noGrp="1"/>
          </p:cNvSpPr>
          <p:nvPr>
            <p:ph idx="1"/>
          </p:nvPr>
        </p:nvSpPr>
        <p:spPr/>
        <p:txBody>
          <a:bodyPr/>
          <a:lstStyle/>
          <a:p>
            <a:r>
              <a:rPr lang="en-US" dirty="0" smtClean="0"/>
              <a:t>Data, Analysis, Reporting</a:t>
            </a:r>
          </a:p>
          <a:p>
            <a:r>
              <a:rPr lang="en-US" dirty="0" smtClean="0"/>
              <a:t>Fast and stable </a:t>
            </a:r>
            <a:r>
              <a:rPr lang="en-US" dirty="0"/>
              <a:t>t</a:t>
            </a:r>
            <a:r>
              <a:rPr lang="en-US" dirty="0" smtClean="0"/>
              <a:t>ests</a:t>
            </a:r>
          </a:p>
          <a:p>
            <a:r>
              <a:rPr lang="en-US" dirty="0" smtClean="0"/>
              <a:t>Sharing</a:t>
            </a:r>
          </a:p>
          <a:p>
            <a:endParaRPr lang="en-US" dirty="0" smtClean="0"/>
          </a:p>
          <a:p>
            <a:endParaRPr lang="en-US" dirty="0" smtClean="0"/>
          </a:p>
          <a:p>
            <a:endParaRPr lang="en-US" dirty="0"/>
          </a:p>
        </p:txBody>
      </p:sp>
    </p:spTree>
    <p:extLst>
      <p:ext uri="{BB962C8B-B14F-4D97-AF65-F5344CB8AC3E}">
        <p14:creationId xmlns:p14="http://schemas.microsoft.com/office/powerpoint/2010/main" val="23486639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0" y="946150"/>
            <a:ext cx="7886700" cy="1295400"/>
          </a:xfrm>
        </p:spPr>
        <p:txBody>
          <a:bodyPr/>
          <a:lstStyle/>
          <a:p>
            <a:r>
              <a:rPr lang="ru-RU" dirty="0" smtClean="0"/>
              <a:t>Начало</a:t>
            </a:r>
            <a:endParaRPr lang="en-GB" dirty="0"/>
          </a:p>
        </p:txBody>
      </p:sp>
      <p:sp>
        <p:nvSpPr>
          <p:cNvPr id="4" name="AutoShape 2" descr="C:\Users\taw\AppData\Local\Temp\SNAGHTML14982d6d.PNG"/>
          <p:cNvSpPr>
            <a:spLocks noChangeAspect="1" noChangeArrowheads="1"/>
          </p:cNvSpPr>
          <p:nvPr/>
        </p:nvSpPr>
        <p:spPr bwMode="auto">
          <a:xfrm>
            <a:off x="155575" y="-679450"/>
            <a:ext cx="6572250" cy="142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3"/>
          <a:stretch>
            <a:fillRect/>
          </a:stretch>
        </p:blipFill>
        <p:spPr>
          <a:xfrm>
            <a:off x="-676610" y="0"/>
            <a:ext cx="10342464" cy="6271846"/>
          </a:xfrm>
          <a:prstGeom prst="rect">
            <a:avLst/>
          </a:prstGeom>
        </p:spPr>
      </p:pic>
    </p:spTree>
    <p:extLst>
      <p:ext uri="{BB962C8B-B14F-4D97-AF65-F5344CB8AC3E}">
        <p14:creationId xmlns:p14="http://schemas.microsoft.com/office/powerpoint/2010/main" val="10954230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4-22 at 12.0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83867"/>
          </a:xfrm>
          <a:prstGeom prst="rect">
            <a:avLst/>
          </a:prstGeom>
        </p:spPr>
      </p:pic>
    </p:spTree>
    <p:extLst>
      <p:ext uri="{BB962C8B-B14F-4D97-AF65-F5344CB8AC3E}">
        <p14:creationId xmlns:p14="http://schemas.microsoft.com/office/powerpoint/2010/main" val="1701179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82444"/>
            <a:ext cx="9144000" cy="830997"/>
          </a:xfrm>
          <a:prstGeom prst="rect">
            <a:avLst/>
          </a:prstGeom>
          <a:noFill/>
        </p:spPr>
        <p:txBody>
          <a:bodyPr wrap="square" rtlCol="0">
            <a:spAutoFit/>
          </a:bodyPr>
          <a:lstStyle/>
          <a:p>
            <a:pPr algn="ctr"/>
            <a:r>
              <a:rPr lang="en-US" sz="4800" dirty="0" smtClean="0"/>
              <a:t>Questions</a:t>
            </a:r>
            <a:endParaRPr lang="en-US" sz="4800" dirty="0"/>
          </a:p>
        </p:txBody>
      </p:sp>
    </p:spTree>
    <p:extLst>
      <p:ext uri="{BB962C8B-B14F-4D97-AF65-F5344CB8AC3E}">
        <p14:creationId xmlns:p14="http://schemas.microsoft.com/office/powerpoint/2010/main" val="15284372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Users\Dmytro\Documents\unn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r="1857"/>
          <a:stretch/>
        </p:blipFill>
        <p:spPr bwMode="auto">
          <a:xfrm>
            <a:off x="0" y="-549822"/>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653910"/>
            <a:ext cx="9144000" cy="646331"/>
          </a:xfrm>
          <a:prstGeom prst="rect">
            <a:avLst/>
          </a:prstGeom>
          <a:solidFill>
            <a:srgbClr val="000000">
              <a:alpha val="67000"/>
            </a:srgbClr>
          </a:solidFill>
        </p:spPr>
        <p:txBody>
          <a:bodyPr wrap="square">
            <a:spAutoFit/>
          </a:bodyPr>
          <a:lstStyle/>
          <a:p>
            <a:pPr algn="ctr"/>
            <a:r>
              <a:rPr lang="en-US" sz="3600" dirty="0" smtClean="0">
                <a:solidFill>
                  <a:schemeClr val="bg1"/>
                </a:solidFill>
                <a:latin typeface="Arial" panose="020B0604020202020204" pitchFamily="34" charset="0"/>
              </a:rPr>
              <a:t>Thank You! (we are hiring)</a:t>
            </a:r>
            <a:endParaRPr lang="en-US" sz="3600" dirty="0">
              <a:solidFill>
                <a:schemeClr val="bg1"/>
              </a:solidFill>
              <a:latin typeface="Arial" panose="020B0604020202020204" pitchFamily="34" charset="0"/>
            </a:endParaRPr>
          </a:p>
        </p:txBody>
      </p:sp>
      <p:sp>
        <p:nvSpPr>
          <p:cNvPr id="5" name="AutoShape 2" descr="Displaying hackweek.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isplaying hackweek.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863689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85" y="428087"/>
            <a:ext cx="8255000" cy="2677656"/>
          </a:xfrm>
          <a:prstGeom prst="rect">
            <a:avLst/>
          </a:prstGeom>
        </p:spPr>
        <p:txBody>
          <a:bodyPr wrap="square">
            <a:spAutoFit/>
          </a:bodyPr>
          <a:lstStyle/>
          <a:p>
            <a:pPr algn="ctr"/>
            <a:r>
              <a:rPr lang="en-US" sz="2800" b="1" dirty="0" smtClean="0">
                <a:solidFill>
                  <a:srgbClr val="000000"/>
                </a:solidFill>
              </a:rPr>
              <a:t>“Democratize” </a:t>
            </a:r>
            <a:r>
              <a:rPr lang="en-US" sz="2800" b="1" dirty="0">
                <a:solidFill>
                  <a:srgbClr val="000000"/>
                </a:solidFill>
              </a:rPr>
              <a:t>game </a:t>
            </a:r>
            <a:r>
              <a:rPr lang="en-US" sz="2800" b="1" dirty="0" smtClean="0">
                <a:solidFill>
                  <a:srgbClr val="000000"/>
                </a:solidFill>
              </a:rPr>
              <a:t>development</a:t>
            </a:r>
          </a:p>
          <a:p>
            <a:pPr algn="ctr"/>
            <a:r>
              <a:rPr lang="en-US" sz="2800" dirty="0">
                <a:solidFill>
                  <a:srgbClr val="000000"/>
                </a:solidFill>
              </a:rPr>
              <a:t>Solve hard tech </a:t>
            </a:r>
            <a:r>
              <a:rPr lang="en-US" sz="2800" dirty="0" smtClean="0">
                <a:solidFill>
                  <a:srgbClr val="000000"/>
                </a:solidFill>
              </a:rPr>
              <a:t>problems</a:t>
            </a:r>
          </a:p>
          <a:p>
            <a:pPr algn="ctr"/>
            <a:r>
              <a:rPr lang="en-US" sz="2800" dirty="0">
                <a:solidFill>
                  <a:srgbClr val="000000"/>
                </a:solidFill>
              </a:rPr>
              <a:t>Provide Big Value</a:t>
            </a:r>
          </a:p>
          <a:p>
            <a:pPr algn="ctr"/>
            <a:endParaRPr lang="en-US" sz="2800" dirty="0" smtClean="0">
              <a:latin typeface="ITC Avant Garde Std Md" panose="020B0802020202020204" pitchFamily="34" charset="0"/>
            </a:endParaRPr>
          </a:p>
          <a:p>
            <a:pPr algn="ctr"/>
            <a:endParaRPr lang="en-US" sz="2800" dirty="0">
              <a:latin typeface="ITC Avant Garde Std Md" panose="020B0802020202020204" pitchFamily="34" charset="0"/>
            </a:endParaRPr>
          </a:p>
          <a:p>
            <a:pPr algn="ctr"/>
            <a:endParaRPr lang="en-US" sz="2800" dirty="0"/>
          </a:p>
        </p:txBody>
      </p:sp>
      <p:sp>
        <p:nvSpPr>
          <p:cNvPr id="5" name="Rectangle 4"/>
          <p:cNvSpPr/>
          <p:nvPr/>
        </p:nvSpPr>
        <p:spPr>
          <a:xfrm>
            <a:off x="1602155" y="2043942"/>
            <a:ext cx="5939692" cy="1477328"/>
          </a:xfrm>
          <a:prstGeom prst="rect">
            <a:avLst/>
          </a:prstGeom>
        </p:spPr>
        <p:txBody>
          <a:bodyPr wrap="square">
            <a:spAutoFit/>
          </a:bodyPr>
          <a:lstStyle/>
          <a:p>
            <a:pPr algn="ctr"/>
            <a:r>
              <a:rPr lang="en-US" b="1" dirty="0" smtClean="0"/>
              <a:t>5</a:t>
            </a:r>
            <a:r>
              <a:rPr lang="en-US" dirty="0" smtClean="0"/>
              <a:t> major versions over </a:t>
            </a:r>
            <a:r>
              <a:rPr lang="en-US" b="1" dirty="0" smtClean="0"/>
              <a:t>10</a:t>
            </a:r>
            <a:r>
              <a:rPr lang="en-US" dirty="0" smtClean="0"/>
              <a:t> years</a:t>
            </a:r>
            <a:endParaRPr lang="en-US" b="1" dirty="0" smtClean="0"/>
          </a:p>
          <a:p>
            <a:pPr algn="ctr"/>
            <a:endParaRPr lang="en-US" b="1" dirty="0"/>
          </a:p>
          <a:p>
            <a:pPr algn="ctr"/>
            <a:r>
              <a:rPr lang="en-US" b="1" dirty="0" smtClean="0"/>
              <a:t>100,000</a:t>
            </a:r>
            <a:r>
              <a:rPr lang="en-US" b="1" dirty="0"/>
              <a:t>+</a:t>
            </a:r>
            <a:r>
              <a:rPr lang="en-US" dirty="0"/>
              <a:t> games built with Unity active </a:t>
            </a:r>
            <a:r>
              <a:rPr lang="en-US" dirty="0" smtClean="0"/>
              <a:t>in </a:t>
            </a:r>
            <a:r>
              <a:rPr lang="en-US" dirty="0"/>
              <a:t>the </a:t>
            </a:r>
            <a:r>
              <a:rPr lang="en-US" dirty="0" smtClean="0"/>
              <a:t>wild</a:t>
            </a:r>
            <a:endParaRPr lang="en-US" dirty="0"/>
          </a:p>
          <a:p>
            <a:pPr algn="ctr"/>
            <a:r>
              <a:rPr lang="en-US" dirty="0" smtClean="0"/>
              <a:t>Installed </a:t>
            </a:r>
            <a:r>
              <a:rPr lang="en-US" b="1" dirty="0" smtClean="0"/>
              <a:t>600 </a:t>
            </a:r>
            <a:r>
              <a:rPr lang="en-US" b="1" dirty="0"/>
              <a:t>millions</a:t>
            </a:r>
            <a:r>
              <a:rPr lang="en-US" dirty="0"/>
              <a:t> of </a:t>
            </a:r>
            <a:r>
              <a:rPr lang="en-US" dirty="0" smtClean="0"/>
              <a:t>times</a:t>
            </a:r>
            <a:endParaRPr lang="en-US" dirty="0"/>
          </a:p>
          <a:p>
            <a:pPr algn="ctr"/>
            <a:r>
              <a:rPr lang="en-US" dirty="0" smtClean="0"/>
              <a:t>that </a:t>
            </a:r>
            <a:r>
              <a:rPr lang="en-US" dirty="0"/>
              <a:t>are played more than a </a:t>
            </a:r>
            <a:r>
              <a:rPr lang="en-US" b="1" dirty="0"/>
              <a:t>billion</a:t>
            </a:r>
            <a:r>
              <a:rPr lang="en-US" dirty="0"/>
              <a:t> times each month.</a:t>
            </a:r>
          </a:p>
        </p:txBody>
      </p:sp>
      <p:pic>
        <p:nvPicPr>
          <p:cNvPr id="6" name="Picture 5" descr="Screen Shot 2015-04-22 at 12.02.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066"/>
            <a:ext cx="9144000" cy="1903112"/>
          </a:xfrm>
          <a:prstGeom prst="rect">
            <a:avLst/>
          </a:prstGeom>
        </p:spPr>
      </p:pic>
      <p:sp>
        <p:nvSpPr>
          <p:cNvPr id="2" name="TextBox 1"/>
          <p:cNvSpPr txBox="1"/>
          <p:nvPr/>
        </p:nvSpPr>
        <p:spPr>
          <a:xfrm>
            <a:off x="9923964" y="219518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88829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51" y="878074"/>
            <a:ext cx="9199351" cy="4656933"/>
          </a:xfrm>
          <a:prstGeom prst="rect">
            <a:avLst/>
          </a:prstGeom>
        </p:spPr>
      </p:pic>
    </p:spTree>
    <p:extLst>
      <p:ext uri="{BB962C8B-B14F-4D97-AF65-F5344CB8AC3E}">
        <p14:creationId xmlns:p14="http://schemas.microsoft.com/office/powerpoint/2010/main" val="4649621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8556"/>
            <a:ext cx="9144000" cy="5143500"/>
          </a:xfrm>
          <a:prstGeom prst="rect">
            <a:avLst/>
          </a:prstGeom>
        </p:spPr>
      </p:pic>
    </p:spTree>
    <p:extLst>
      <p:ext uri="{BB962C8B-B14F-4D97-AF65-F5344CB8AC3E}">
        <p14:creationId xmlns:p14="http://schemas.microsoft.com/office/powerpoint/2010/main" val="4579128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3341"/>
            <a:ext cx="9144000" cy="5715000"/>
          </a:xfrm>
          <a:prstGeom prst="rect">
            <a:avLst/>
          </a:prstGeom>
        </p:spPr>
      </p:pic>
    </p:spTree>
    <p:extLst>
      <p:ext uri="{BB962C8B-B14F-4D97-AF65-F5344CB8AC3E}">
        <p14:creationId xmlns:p14="http://schemas.microsoft.com/office/powerpoint/2010/main" val="34721258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ity for IT JAM">
  <a:themeElements>
    <a:clrScheme name="Unity">
      <a:dk1>
        <a:srgbClr val="222C37"/>
      </a:dk1>
      <a:lt1>
        <a:sysClr val="window" lastClr="FFFFFF"/>
      </a:lt1>
      <a:dk2>
        <a:srgbClr val="222C37"/>
      </a:dk2>
      <a:lt2>
        <a:srgbClr val="E7E6E6"/>
      </a:lt2>
      <a:accent1>
        <a:srgbClr val="00CCCC"/>
      </a:accent1>
      <a:accent2>
        <a:srgbClr val="FFF600"/>
      </a:accent2>
      <a:accent3>
        <a:srgbClr val="FF0066"/>
      </a:accent3>
      <a:accent4>
        <a:srgbClr val="19E3B1"/>
      </a:accent4>
      <a:accent5>
        <a:srgbClr val="FF7F33"/>
      </a:accent5>
      <a:accent6>
        <a:srgbClr val="B83C82"/>
      </a:accent6>
      <a:hlink>
        <a:srgbClr val="0563C1"/>
      </a:hlink>
      <a:folHlink>
        <a:srgbClr val="954F72"/>
      </a:folHlink>
    </a:clrScheme>
    <a:fontScheme name="Unity 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a:solidFill>
            <a:schemeClr val="tx2"/>
          </a:solidFill>
        </a:ln>
      </a:spPr>
      <a:bodyPr lIns="180000" tIns="180000" rIns="180000" bIns="180000" rtlCol="0" anchor="ctr">
        <a:noAutofit/>
      </a:bodyP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err="1" smtClean="0">
            <a:solidFill>
              <a:schemeClr val="tx1"/>
            </a:solidFill>
          </a:defRPr>
        </a:defPPr>
      </a:lstStyle>
    </a:txDef>
  </a:objectDefaults>
  <a:extraClrSchemeLst/>
  <a:extLst>
    <a:ext uri="{05A4C25C-085E-4340-85A3-A5531E510DB2}">
      <thm15:themeFamily xmlns="" xmlns:thm15="http://schemas.microsoft.com/office/thememl/2012/main" name="Unity PowerPoint template.potx" id="{DCFC39D2-2755-4376-A1CD-2CA64F1E920D}" vid="{2EC0B37C-0616-4DA4-A3B6-7AA026ACB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10787</TotalTime>
  <Words>766</Words>
  <Application>Microsoft Macintosh PowerPoint</Application>
  <PresentationFormat>On-screen Show (4:3)</PresentationFormat>
  <Paragraphs>167</Paragraphs>
  <Slides>52</Slides>
  <Notes>11</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Unity for IT JAM</vt:lpstr>
      <vt:lpstr>How we test  software at  Unity Technologies</vt:lpstr>
      <vt:lpstr>PowerPoint Presentation</vt:lpstr>
      <vt:lpstr>PowerPoint Presentation</vt:lpstr>
      <vt:lpstr>PowerPoint Presentation</vt:lpstr>
      <vt:lpstr>Начало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Innovation</vt:lpstr>
      <vt:lpstr>PowerPoint Presentation</vt:lpstr>
      <vt:lpstr>21</vt:lpstr>
      <vt:lpstr>Platforms</vt:lpstr>
      <vt:lpstr>PowerPoint Presentation</vt:lpstr>
      <vt:lpstr>The challenges</vt:lpstr>
      <vt:lpstr>QA Division</vt:lpstr>
      <vt:lpstr>PowerPoint Presentation</vt:lpstr>
      <vt:lpstr>PowerPoint Presentation</vt:lpstr>
      <vt:lpstr>Toolsmiths</vt:lpstr>
      <vt:lpstr>Toolsmiths</vt:lpstr>
      <vt:lpstr>PowerPoint Presentation</vt:lpstr>
      <vt:lpstr>PowerPoint Presentation</vt:lpstr>
      <vt:lpstr>Anti Pattern</vt:lpstr>
      <vt:lpstr>Ideal Approach</vt:lpstr>
      <vt:lpstr>Test Automation</vt:lpstr>
      <vt:lpstr>Manual</vt:lpstr>
      <vt:lpstr>Exploratory Testing</vt:lpstr>
      <vt:lpstr>Continuous Integration</vt:lpstr>
      <vt:lpstr>PowerPoint Presentation</vt:lpstr>
      <vt:lpstr>Runtime Tests</vt:lpstr>
      <vt:lpstr>PowerPoint Presentation</vt:lpstr>
      <vt:lpstr>Runtime Tests</vt:lpstr>
      <vt:lpstr>Runtime Tests</vt:lpstr>
      <vt:lpstr>Runtime Tests</vt:lpstr>
      <vt:lpstr>Performance Tests</vt:lpstr>
      <vt:lpstr>Graphics Tests</vt:lpstr>
      <vt:lpstr>Unified Test Runner / Hoarder</vt:lpstr>
      <vt:lpstr>Code Coverage</vt:lpstr>
      <vt:lpstr>Bug Reporter</vt:lpstr>
      <vt:lpstr>Crash Analyzer</vt:lpstr>
      <vt:lpstr>Public Bug Tracker</vt:lpstr>
      <vt:lpstr>Public Test Suites</vt:lpstr>
      <vt:lpstr>Unity Test Tools</vt:lpstr>
      <vt:lpstr>PowerPoint Presentation</vt:lpstr>
      <vt:lpstr>Our Future</vt:lpstr>
      <vt:lpstr>PowerPoint Presentation</vt:lpstr>
      <vt:lpstr>PowerPoint Presentation</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Dmytro Mindra</dc:creator>
  <cp:lastModifiedBy>Dmytro Mindra</cp:lastModifiedBy>
  <cp:revision>42</cp:revision>
  <dcterms:created xsi:type="dcterms:W3CDTF">2015-04-15T07:54:17Z</dcterms:created>
  <dcterms:modified xsi:type="dcterms:W3CDTF">2015-04-24T13:28:05Z</dcterms:modified>
</cp:coreProperties>
</file>